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86" r:id="rId3"/>
    <p:sldId id="287" r:id="rId4"/>
    <p:sldId id="283" r:id="rId5"/>
    <p:sldId id="284" r:id="rId6"/>
    <p:sldId id="276" r:id="rId7"/>
    <p:sldId id="277" r:id="rId8"/>
    <p:sldId id="279" r:id="rId9"/>
    <p:sldId id="280" r:id="rId10"/>
    <p:sldId id="285" r:id="rId11"/>
    <p:sldId id="281" r:id="rId12"/>
  </p:sldIdLst>
  <p:sldSz cx="9144000" cy="6858000" type="screen4x3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5B17C-1A26-4D1E-ADED-D36F1C5411F9}" type="datetimeFigureOut">
              <a:rPr lang="lv-LV" smtClean="0"/>
              <a:t>29.10.2013.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65E511-E329-43F5-B114-4F00DC62FF67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893858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1311531-3837-4037-AD42-AD3A8F2B3E56}" type="slidenum">
              <a:rPr lang="lv-LV" altLang="lv-LV"/>
              <a:pPr/>
              <a:t>4</a:t>
            </a:fld>
            <a:endParaRPr lang="lv-LV" altLang="lv-LV"/>
          </a:p>
        </p:txBody>
      </p:sp>
      <p:sp>
        <p:nvSpPr>
          <p:cNvPr id="4096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096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3" y="4343231"/>
            <a:ext cx="5481215" cy="410970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35B942CB-DF3B-44F0-B92A-C51BE4FDDDE6}" type="slidenum">
              <a:rPr lang="lv-LV" altLang="lv-LV"/>
              <a:pPr/>
              <a:t>5</a:t>
            </a:fld>
            <a:endParaRPr lang="lv-LV" altLang="lv-LV"/>
          </a:p>
        </p:txBody>
      </p:sp>
      <p:sp>
        <p:nvSpPr>
          <p:cNvPr id="41985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1143000" y="695325"/>
            <a:ext cx="4570413" cy="34274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986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513" y="4343231"/>
            <a:ext cx="5481215" cy="4109708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047CB561-0776-4E9E-A0E1-D05A448751D1}" type="slidenum">
              <a:rPr lang="lv-LV" altLang="lv-LV">
                <a:solidFill>
                  <a:srgbClr val="000000"/>
                </a:solidFill>
                <a:latin typeface="Times New Roman" pitchFamily="16" charset="0"/>
              </a:rPr>
              <a:pPr eaLnBrk="1"/>
              <a:t>6</a:t>
            </a:fld>
            <a:endParaRPr lang="lv-LV" altLang="lv-LV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9219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20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C8B78E71-B4FE-4DF7-A12C-D38179F58C54}" type="slidenum">
              <a:rPr lang="lv-LV" altLang="lv-LV">
                <a:solidFill>
                  <a:srgbClr val="000000"/>
                </a:solidFill>
                <a:latin typeface="Times New Roman" pitchFamily="16" charset="0"/>
              </a:rPr>
              <a:pPr eaLnBrk="1"/>
              <a:t>7</a:t>
            </a:fld>
            <a:endParaRPr lang="lv-LV" altLang="lv-LV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0243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0244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3E8E081F-A6FA-4E2F-8C97-27D1F034F57C}" type="slidenum">
              <a:rPr lang="lv-LV" altLang="lv-LV">
                <a:solidFill>
                  <a:srgbClr val="000000"/>
                </a:solidFill>
                <a:latin typeface="Times New Roman" pitchFamily="16" charset="0"/>
              </a:rPr>
              <a:pPr eaLnBrk="1"/>
              <a:t>8</a:t>
            </a:fld>
            <a:endParaRPr lang="lv-LV" altLang="lv-LV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1267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8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B3D27BDC-A1B6-4BA1-8ED1-28683650AA87}" type="slidenum">
              <a:rPr lang="lv-LV" altLang="lv-LV">
                <a:solidFill>
                  <a:srgbClr val="000000"/>
                </a:solidFill>
                <a:latin typeface="Times New Roman" pitchFamily="16" charset="0"/>
              </a:rPr>
              <a:pPr eaLnBrk="1"/>
              <a:t>9</a:t>
            </a:fld>
            <a:endParaRPr lang="lv-LV" altLang="lv-LV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2291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2292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lv-LV" altLang="lv-LV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8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204550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605377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006204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407032" indent="-200414" defTabSz="393869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392477" algn="l"/>
                <a:tab pos="786346" algn="l"/>
                <a:tab pos="1180214" algn="l"/>
                <a:tab pos="1574082" algn="l"/>
                <a:tab pos="1967950" algn="l"/>
                <a:tab pos="2361819" algn="l"/>
                <a:tab pos="2755687" algn="l"/>
                <a:tab pos="3149556" algn="l"/>
                <a:tab pos="3543424" algn="l"/>
                <a:tab pos="3937293" algn="l"/>
                <a:tab pos="4331161" algn="l"/>
                <a:tab pos="4725030" algn="l"/>
                <a:tab pos="5118898" algn="l"/>
                <a:tab pos="5512767" algn="l"/>
                <a:tab pos="5906635" algn="l"/>
                <a:tab pos="6300504" algn="l"/>
                <a:tab pos="6694372" algn="l"/>
                <a:tab pos="7088240" algn="l"/>
                <a:tab pos="7482108" algn="l"/>
                <a:tab pos="7875977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/>
            <a:fld id="{83F14B4C-83D7-42BF-8B1A-EFF927B39073}" type="slidenum">
              <a:rPr lang="lv-LV" altLang="lv-LV">
                <a:solidFill>
                  <a:srgbClr val="000000"/>
                </a:solidFill>
                <a:latin typeface="Times New Roman" pitchFamily="16" charset="0"/>
              </a:rPr>
              <a:pPr eaLnBrk="1"/>
              <a:t>11</a:t>
            </a:fld>
            <a:endParaRPr lang="lv-LV" altLang="lv-LV">
              <a:solidFill>
                <a:srgbClr val="000000"/>
              </a:solidFill>
              <a:latin typeface="Times New Roman" pitchFamily="16" charset="0"/>
            </a:endParaRPr>
          </a:p>
        </p:txBody>
      </p:sp>
      <p:sp>
        <p:nvSpPr>
          <p:cNvPr id="13315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95325"/>
            <a:ext cx="4570413" cy="34274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6" name="Text Box 2"/>
          <p:cNvSpPr txBox="1">
            <a:spLocks noChangeArrowheads="1"/>
          </p:cNvSpPr>
          <p:nvPr/>
        </p:nvSpPr>
        <p:spPr bwMode="auto">
          <a:xfrm>
            <a:off x="685512" y="4343230"/>
            <a:ext cx="5486976" cy="41151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0165" tIns="40083" rIns="80165" bIns="40083" anchor="ctr"/>
          <a:lstStyle/>
          <a:p>
            <a:endParaRPr lang="lv-LV" altLang="lv-LV"/>
          </a:p>
        </p:txBody>
      </p:sp>
      <p:sp>
        <p:nvSpPr>
          <p:cNvPr id="13317" name="Notes Placeholder 1"/>
          <p:cNvSpPr>
            <a:spLocks noGrp="1"/>
          </p:cNvSpPr>
          <p:nvPr>
            <p:ph type="body" idx="1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lv-LV" altLang="lv-LV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36B1-7EC7-4418-A2D3-BC10800AE2D9}" type="datetimeFigureOut">
              <a:rPr lang="lv-LV" smtClean="0"/>
              <a:t>29.10.2013.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AB67-9FDC-4F1D-A8A2-BF0F1FAA6E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3831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36B1-7EC7-4418-A2D3-BC10800AE2D9}" type="datetimeFigureOut">
              <a:rPr lang="lv-LV" smtClean="0"/>
              <a:t>29.10.2013.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AB67-9FDC-4F1D-A8A2-BF0F1FAA6E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0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36B1-7EC7-4418-A2D3-BC10800AE2D9}" type="datetimeFigureOut">
              <a:rPr lang="lv-LV" smtClean="0"/>
              <a:t>29.10.2013.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AB67-9FDC-4F1D-A8A2-BF0F1FAA6E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315150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lv-LV" alt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lv-LV" alt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7DE8E3F8-E51A-4B72-8D5A-2348F491AE7F}" type="slidenum">
              <a:rPr lang="lv-LV" altLang="lv-LV"/>
              <a:pPr/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636993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36B1-7EC7-4418-A2D3-BC10800AE2D9}" type="datetimeFigureOut">
              <a:rPr lang="lv-LV" smtClean="0"/>
              <a:t>29.10.2013.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AB67-9FDC-4F1D-A8A2-BF0F1FAA6E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20152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36B1-7EC7-4418-A2D3-BC10800AE2D9}" type="datetimeFigureOut">
              <a:rPr lang="lv-LV" smtClean="0"/>
              <a:t>29.10.2013.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AB67-9FDC-4F1D-A8A2-BF0F1FAA6E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15526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36B1-7EC7-4418-A2D3-BC10800AE2D9}" type="datetimeFigureOut">
              <a:rPr lang="lv-LV" smtClean="0"/>
              <a:t>29.10.2013.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AB67-9FDC-4F1D-A8A2-BF0F1FAA6E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49887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36B1-7EC7-4418-A2D3-BC10800AE2D9}" type="datetimeFigureOut">
              <a:rPr lang="lv-LV" smtClean="0"/>
              <a:t>29.10.2013.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AB67-9FDC-4F1D-A8A2-BF0F1FAA6E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54650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36B1-7EC7-4418-A2D3-BC10800AE2D9}" type="datetimeFigureOut">
              <a:rPr lang="lv-LV" smtClean="0"/>
              <a:t>29.10.2013.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AB67-9FDC-4F1D-A8A2-BF0F1FAA6E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849148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36B1-7EC7-4418-A2D3-BC10800AE2D9}" type="datetimeFigureOut">
              <a:rPr lang="lv-LV" smtClean="0"/>
              <a:t>29.10.2013.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AB67-9FDC-4F1D-A8A2-BF0F1FAA6E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603051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36B1-7EC7-4418-A2D3-BC10800AE2D9}" type="datetimeFigureOut">
              <a:rPr lang="lv-LV" smtClean="0"/>
              <a:t>29.10.2013.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AB67-9FDC-4F1D-A8A2-BF0F1FAA6E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2751389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336B1-7EC7-4418-A2D3-BC10800AE2D9}" type="datetimeFigureOut">
              <a:rPr lang="lv-LV" smtClean="0"/>
              <a:t>29.10.2013.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02AB67-9FDC-4F1D-A8A2-BF0F1FAA6E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2833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8336B1-7EC7-4418-A2D3-BC10800AE2D9}" type="datetimeFigureOut">
              <a:rPr lang="lv-LV" smtClean="0"/>
              <a:t>29.10.2013.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02AB67-9FDC-4F1D-A8A2-BF0F1FAA6E14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567450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2763738"/>
          </a:xfrm>
        </p:spPr>
        <p:txBody>
          <a:bodyPr>
            <a:normAutofit fontScale="90000"/>
          </a:bodyPr>
          <a:lstStyle/>
          <a:p>
            <a:r>
              <a:rPr lang="lv-LV" b="1" dirty="0"/>
              <a:t>Latvijas </a:t>
            </a:r>
            <a:r>
              <a:rPr lang="lv-LV" b="1" dirty="0" smtClean="0"/>
              <a:t>bioloģiskās daudzveidības </a:t>
            </a:r>
            <a:r>
              <a:rPr lang="lv-LV" b="1" dirty="0"/>
              <a:t>monitoringa </a:t>
            </a:r>
            <a:r>
              <a:rPr lang="lv-LV" b="1" dirty="0" smtClean="0"/>
              <a:t>programma:</a:t>
            </a:r>
            <a:r>
              <a:rPr lang="lv-LV" b="1" dirty="0"/>
              <a:t/>
            </a:r>
            <a:br>
              <a:rPr lang="lv-LV" b="1" dirty="0"/>
            </a:br>
            <a:r>
              <a:rPr lang="lv-LV" dirty="0"/>
              <a:t>struktūra, saturs, </a:t>
            </a:r>
            <a:r>
              <a:rPr lang="lv-LV" dirty="0" smtClean="0"/>
              <a:t/>
            </a:r>
            <a:br>
              <a:rPr lang="lv-LV" dirty="0" smtClean="0"/>
            </a:br>
            <a:r>
              <a:rPr lang="lv-LV" dirty="0" smtClean="0"/>
              <a:t>saistība </a:t>
            </a:r>
            <a:r>
              <a:rPr lang="lv-LV" dirty="0"/>
              <a:t>ar Direktīvu mērķiem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lv-LV" dirty="0" smtClean="0"/>
              <a:t>Ainārs Auniņš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60506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56" name="Rectangle 7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lv-LV" altLang="lv-LV" sz="2800" b="1"/>
              <a:t>Natura 2000 monitorings Latvijas bioloģiskās daudzveidības monitoringa programmas kontekstā</a:t>
            </a:r>
            <a:endParaRPr lang="lv-LV" altLang="lv-LV" sz="4000"/>
          </a:p>
        </p:txBody>
      </p:sp>
      <p:graphicFrame>
        <p:nvGraphicFramePr>
          <p:cNvPr id="16463" name="Group 7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1314961"/>
              </p:ext>
            </p:extLst>
          </p:nvPr>
        </p:nvGraphicFramePr>
        <p:xfrm>
          <a:off x="457200" y="1600200"/>
          <a:ext cx="8229600" cy="5196777"/>
        </p:xfrm>
        <a:graphic>
          <a:graphicData uri="http://schemas.openxmlformats.org/drawingml/2006/table">
            <a:tbl>
              <a:tblPr/>
              <a:tblGrid>
                <a:gridCol w="1593850"/>
                <a:gridCol w="1698625"/>
                <a:gridCol w="1644650"/>
                <a:gridCol w="1646238"/>
                <a:gridCol w="1646237"/>
              </a:tblGrid>
              <a:tr h="5810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charset="0"/>
                          <a:cs typeface="Arial" charset="0"/>
                        </a:rPr>
                        <a:t>Iespējamās izmaksas uz vienību</a:t>
                      </a: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4292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Retumi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1. Natura 2000 vietu monitorings: dažādi</a:t>
                      </a:r>
                      <a:endParaRPr kumimoji="0" lang="lv-LV" altLang="lv-LV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Vietu specifisks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51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PARAMETRI: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Klātbūtne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Skaits (min-max)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8261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Dispersās</a:t>
                      </a:r>
                      <a:r>
                        <a:rPr kumimoji="0" lang="lv-LV" altLang="lv-LV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vērtības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2. Fona monitorings: g.k. katru gadu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Visa Latvijas teritorija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27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PARAMETRI:</a:t>
                      </a:r>
                      <a:endParaRPr kumimoji="0" lang="lv-LV" altLang="lv-LV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Skaits (precīzs)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CC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>
                            <a:lumMod val="50000"/>
                          </a:schemeClr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21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Dispersās</a:t>
                      </a:r>
                      <a:r>
                        <a:rPr kumimoji="0" lang="lv-LV" altLang="lv-LV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 vērtības</a:t>
                      </a: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3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3. Speciālais monitorings: g.k. katru gadu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>
                              <a:lumMod val="50000"/>
                            </a:schemeClr>
                          </a:solidFill>
                          <a:effectLst/>
                          <a:latin typeface="Arial" charset="0"/>
                          <a:cs typeface="Arial" charset="0"/>
                        </a:rPr>
                        <a:t>Visa Latvijas teritorija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43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PARAMETRI: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 gridSpan="2"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Reprodukcijas rādītāji</a:t>
                      </a:r>
                    </a:p>
                  </a:txBody>
                  <a:tcPr horzOverflow="overflow">
                    <a:lnL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667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lv-LV" altLang="lv-LV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charset="0"/>
                          <a:cs typeface="Arial" charset="0"/>
                        </a:defRPr>
                      </a:lvl9pPr>
                    </a:lstStyle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lv-LV" altLang="lv-LV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  <a:cs typeface="Arial" charset="0"/>
                        </a:rPr>
                        <a:t>Darba apjoms</a:t>
                      </a: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6459" name="Line 75"/>
          <p:cNvSpPr>
            <a:spLocks noChangeShapeType="1"/>
          </p:cNvSpPr>
          <p:nvPr/>
        </p:nvSpPr>
        <p:spPr bwMode="auto">
          <a:xfrm>
            <a:off x="611188" y="2493963"/>
            <a:ext cx="0" cy="3527425"/>
          </a:xfrm>
          <a:prstGeom prst="line">
            <a:avLst/>
          </a:prstGeom>
          <a:noFill/>
          <a:ln w="57150">
            <a:solidFill>
              <a:srgbClr val="3333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v-LV"/>
          </a:p>
        </p:txBody>
      </p:sp>
      <p:sp>
        <p:nvSpPr>
          <p:cNvPr id="16462" name="Line 78"/>
          <p:cNvSpPr>
            <a:spLocks noChangeShapeType="1"/>
          </p:cNvSpPr>
          <p:nvPr/>
        </p:nvSpPr>
        <p:spPr bwMode="auto">
          <a:xfrm flipV="1">
            <a:off x="8532813" y="2349500"/>
            <a:ext cx="0" cy="3527425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11665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268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150520" algn="l"/>
              </a:tabLst>
            </a:pPr>
            <a:r>
              <a:rPr lang="lv-LV" altLang="lv-LV" smtClean="0"/>
              <a:t>Monitoringa laika grafiks</a:t>
            </a:r>
          </a:p>
        </p:txBody>
      </p:sp>
      <p:sp>
        <p:nvSpPr>
          <p:cNvPr id="6147" name="Rectangle 2"/>
          <p:cNvSpPr>
            <a:spLocks/>
          </p:cNvSpPr>
          <p:nvPr/>
        </p:nvSpPr>
        <p:spPr bwMode="auto">
          <a:xfrm>
            <a:off x="783360" y="1468955"/>
            <a:ext cx="1764000" cy="1241410"/>
          </a:xfrm>
          <a:prstGeom prst="rect">
            <a:avLst/>
          </a:prstGeom>
          <a:solidFill>
            <a:srgbClr val="00FF00"/>
          </a:solidFill>
          <a:ln w="36000">
            <a:solidFill>
              <a:srgbClr val="3465AF"/>
            </a:solidFill>
            <a:round/>
            <a:headEnd type="triangle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967" tIns="71516" rIns="97967" bIns="57147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>
                <a:solidFill>
                  <a:srgbClr val="000000"/>
                </a:solidFill>
              </a:rPr>
              <a:t>LAUKA DARBI</a:t>
            </a:r>
          </a:p>
        </p:txBody>
      </p:sp>
      <p:sp>
        <p:nvSpPr>
          <p:cNvPr id="6148" name="Rectangle 3"/>
          <p:cNvSpPr>
            <a:spLocks/>
          </p:cNvSpPr>
          <p:nvPr/>
        </p:nvSpPr>
        <p:spPr bwMode="auto">
          <a:xfrm>
            <a:off x="6336000" y="1468955"/>
            <a:ext cx="2776320" cy="1241410"/>
          </a:xfrm>
          <a:prstGeom prst="rect">
            <a:avLst/>
          </a:prstGeom>
          <a:solidFill>
            <a:srgbClr val="FF8080"/>
          </a:solidFill>
          <a:ln w="36000">
            <a:solidFill>
              <a:srgbClr val="3465AF"/>
            </a:solidFill>
            <a:round/>
            <a:headEnd type="triangle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967" tIns="71516" rIns="97967" bIns="57147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>
                <a:solidFill>
                  <a:srgbClr val="000000"/>
                </a:solidFill>
              </a:rPr>
              <a:t>PADZIĻINĀTA ANALĪZE</a:t>
            </a:r>
          </a:p>
        </p:txBody>
      </p:sp>
      <p:sp>
        <p:nvSpPr>
          <p:cNvPr id="6149" name="Rectangle 4"/>
          <p:cNvSpPr>
            <a:spLocks/>
          </p:cNvSpPr>
          <p:nvPr/>
        </p:nvSpPr>
        <p:spPr bwMode="auto">
          <a:xfrm>
            <a:off x="3788640" y="1468955"/>
            <a:ext cx="1370880" cy="1241410"/>
          </a:xfrm>
          <a:prstGeom prst="rect">
            <a:avLst/>
          </a:prstGeom>
          <a:solidFill>
            <a:srgbClr val="B3B3B3"/>
          </a:solidFill>
          <a:ln w="36000">
            <a:solidFill>
              <a:srgbClr val="3465AF"/>
            </a:solidFill>
            <a:round/>
            <a:headEnd type="triangle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967" tIns="71516" rIns="97967" bIns="57147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>
                <a:solidFill>
                  <a:srgbClr val="000000"/>
                </a:solidFill>
              </a:rPr>
              <a:t>DATUBĀZE</a:t>
            </a:r>
          </a:p>
        </p:txBody>
      </p:sp>
      <p:sp>
        <p:nvSpPr>
          <p:cNvPr id="6150" name="Rectangle 5"/>
          <p:cNvSpPr>
            <a:spLocks/>
          </p:cNvSpPr>
          <p:nvPr/>
        </p:nvSpPr>
        <p:spPr bwMode="auto">
          <a:xfrm>
            <a:off x="2547361" y="1468955"/>
            <a:ext cx="1241280" cy="1241410"/>
          </a:xfrm>
          <a:prstGeom prst="rect">
            <a:avLst/>
          </a:prstGeom>
          <a:solidFill>
            <a:srgbClr val="83CAFF"/>
          </a:solidFill>
          <a:ln w="36000">
            <a:solidFill>
              <a:srgbClr val="3465AF"/>
            </a:solidFill>
            <a:round/>
            <a:headEnd type="triangle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967" tIns="71516" rIns="97967" bIns="57147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>
                <a:solidFill>
                  <a:srgbClr val="000000"/>
                </a:solidFill>
              </a:rPr>
              <a:t>KAMERĀLIE </a:t>
            </a:r>
          </a:p>
          <a:p>
            <a:pPr algn="ctr" eaLnBrk="1">
              <a:buClrTx/>
              <a:buFontTx/>
              <a:buNone/>
            </a:pPr>
            <a:r>
              <a:rPr lang="lv-LV" altLang="lv-LV">
                <a:solidFill>
                  <a:srgbClr val="000000"/>
                </a:solidFill>
              </a:rPr>
              <a:t>DARBI</a:t>
            </a:r>
          </a:p>
        </p:txBody>
      </p:sp>
      <p:sp>
        <p:nvSpPr>
          <p:cNvPr id="6151" name="Rectangle 6"/>
          <p:cNvSpPr>
            <a:spLocks/>
          </p:cNvSpPr>
          <p:nvPr/>
        </p:nvSpPr>
        <p:spPr bwMode="auto">
          <a:xfrm>
            <a:off x="5159521" y="1468955"/>
            <a:ext cx="1176480" cy="1241410"/>
          </a:xfrm>
          <a:prstGeom prst="rect">
            <a:avLst/>
          </a:prstGeom>
          <a:solidFill>
            <a:srgbClr val="E6E6E6"/>
          </a:solidFill>
          <a:ln w="36000">
            <a:solidFill>
              <a:srgbClr val="3465AF"/>
            </a:solidFill>
            <a:round/>
            <a:headEnd type="triangle" w="med" len="med"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967" tIns="71516" rIns="97967" bIns="57147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>
                <a:solidFill>
                  <a:srgbClr val="000000"/>
                </a:solidFill>
              </a:rPr>
              <a:t>ĀTRĀ </a:t>
            </a:r>
          </a:p>
          <a:p>
            <a:pPr algn="ctr" eaLnBrk="1">
              <a:buClrTx/>
              <a:buFontTx/>
              <a:buNone/>
            </a:pPr>
            <a:r>
              <a:rPr lang="lv-LV" altLang="lv-LV">
                <a:solidFill>
                  <a:srgbClr val="000000"/>
                </a:solidFill>
              </a:rPr>
              <a:t>ANALĪZE</a:t>
            </a:r>
          </a:p>
        </p:txBody>
      </p:sp>
      <p:pic>
        <p:nvPicPr>
          <p:cNvPr id="6152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441" y="2906226"/>
            <a:ext cx="653760" cy="989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3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120" y="2841419"/>
            <a:ext cx="851040" cy="1127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4" name="Picture 9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720" y="2765091"/>
            <a:ext cx="1399680" cy="12126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5" name="Picture 10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9600" y="2788133"/>
            <a:ext cx="1059840" cy="1136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56" name="Text Box 11"/>
          <p:cNvSpPr txBox="1">
            <a:spLocks noChangeArrowheads="1"/>
          </p:cNvSpPr>
          <p:nvPr/>
        </p:nvSpPr>
        <p:spPr bwMode="auto">
          <a:xfrm>
            <a:off x="195840" y="4082830"/>
            <a:ext cx="8762400" cy="25706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40820" rIns="81639" bIns="40820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8985250" algn="l"/>
                <a:tab pos="943451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lnSpc>
                <a:spcPct val="150000"/>
              </a:lnSpc>
              <a:buClrTx/>
              <a:buFontTx/>
              <a:buNone/>
            </a:pPr>
            <a:r>
              <a:rPr lang="lv-LV" altLang="lv-LV" sz="2200">
                <a:solidFill>
                  <a:srgbClr val="000000"/>
                </a:solidFill>
              </a:rPr>
              <a:t>Darbu secība nav maināma!</a:t>
            </a:r>
          </a:p>
          <a:p>
            <a:pPr eaLnBrk="1">
              <a:lnSpc>
                <a:spcPct val="150000"/>
              </a:lnSpc>
              <a:buClrTx/>
              <a:buFontTx/>
              <a:buNone/>
            </a:pPr>
            <a:r>
              <a:rPr lang="lv-LV" altLang="lv-LV" sz="2200" b="1">
                <a:solidFill>
                  <a:srgbClr val="000000"/>
                </a:solidFill>
              </a:rPr>
              <a:t>Lauka darbu veikšanu nevar pieskaņot “procedūrām”!</a:t>
            </a:r>
          </a:p>
          <a:p>
            <a:pPr eaLnBrk="1">
              <a:lnSpc>
                <a:spcPct val="150000"/>
              </a:lnSpc>
              <a:buClrTx/>
              <a:buFontTx/>
              <a:buNone/>
            </a:pPr>
            <a:r>
              <a:rPr lang="lv-LV" altLang="lv-LV" sz="2200">
                <a:solidFill>
                  <a:srgbClr val="000000"/>
                </a:solidFill>
              </a:rPr>
              <a:t>Parasti darbi tiek pasūtīti līdz “datubāzes” vai “ātrās analīzes” sadaļām</a:t>
            </a:r>
          </a:p>
          <a:p>
            <a:pPr eaLnBrk="1">
              <a:lnSpc>
                <a:spcPct val="150000"/>
              </a:lnSpc>
              <a:buClrTx/>
              <a:buFontTx/>
              <a:buNone/>
            </a:pPr>
            <a:r>
              <a:rPr lang="lv-LV" altLang="lv-LV" sz="2200">
                <a:solidFill>
                  <a:srgbClr val="000000"/>
                </a:solidFill>
              </a:rPr>
              <a:t>Darbu termiņš - “līdz 15. decembrim” nepieļauj nopietnu datu analīzi</a:t>
            </a:r>
          </a:p>
          <a:p>
            <a:pPr eaLnBrk="1">
              <a:lnSpc>
                <a:spcPct val="150000"/>
              </a:lnSpc>
              <a:buClrTx/>
              <a:buFontTx/>
              <a:buNone/>
            </a:pPr>
            <a:r>
              <a:rPr lang="lv-LV" altLang="lv-LV" sz="2200">
                <a:solidFill>
                  <a:srgbClr val="000000"/>
                </a:solidFill>
              </a:rPr>
              <a:t>Izpildītājiem nepieciešama savlaicīga info ilgtermiņa plānošanai</a:t>
            </a:r>
          </a:p>
        </p:txBody>
      </p:sp>
      <p:sp>
        <p:nvSpPr>
          <p:cNvPr id="6157" name="Rectangle 12"/>
          <p:cNvSpPr>
            <a:spLocks noChangeArrowheads="1"/>
          </p:cNvSpPr>
          <p:nvPr/>
        </p:nvSpPr>
        <p:spPr bwMode="auto">
          <a:xfrm>
            <a:off x="0" y="1468955"/>
            <a:ext cx="783360" cy="1241410"/>
          </a:xfrm>
          <a:prstGeom prst="rect">
            <a:avLst/>
          </a:prstGeom>
          <a:solidFill>
            <a:srgbClr val="99CCFF"/>
          </a:solidFill>
          <a:ln w="36000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97967" tIns="57147" rIns="97967" bIns="57147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>
                <a:solidFill>
                  <a:srgbClr val="000000"/>
                </a:solidFill>
              </a:rPr>
              <a:t>MATE-</a:t>
            </a:r>
            <a:br>
              <a:rPr lang="lv-LV" altLang="lv-LV">
                <a:solidFill>
                  <a:srgbClr val="000000"/>
                </a:solidFill>
              </a:rPr>
            </a:br>
            <a:r>
              <a:rPr lang="lv-LV" altLang="lv-LV">
                <a:solidFill>
                  <a:srgbClr val="000000"/>
                </a:solidFill>
              </a:rPr>
              <a:t>RIĀLI</a:t>
            </a:r>
          </a:p>
        </p:txBody>
      </p:sp>
      <p:pic>
        <p:nvPicPr>
          <p:cNvPr id="6158" name="Picture 13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74542"/>
            <a:ext cx="1071360" cy="10469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6159" name="Picture 14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9281" y="2988314"/>
            <a:ext cx="1110240" cy="10297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70888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altLang="lv-LV" b="1" smtClean="0">
                <a:solidFill>
                  <a:schemeClr val="accent2"/>
                </a:solidFill>
              </a:rPr>
              <a:t>ES Biotopu Direktīva 92/43/EEC</a:t>
            </a:r>
            <a:endParaRPr lang="lv-LV" altLang="lv-LV" smtClean="0">
              <a:solidFill>
                <a:schemeClr val="accent2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rmAutofit fontScale="92500"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lv-LV" dirty="0" smtClean="0"/>
              <a:t>11. Pants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lv-LV" dirty="0"/>
              <a:t>Dalībvalstis veic 2. pantā minēto dabisko dzīvotņu un sugu </a:t>
            </a:r>
            <a:r>
              <a:rPr lang="lv-LV" b="1" dirty="0" smtClean="0">
                <a:solidFill>
                  <a:srgbClr val="92D050"/>
                </a:solidFill>
              </a:rPr>
              <a:t>aizsardzības stāvokļa </a:t>
            </a:r>
            <a:r>
              <a:rPr lang="lv-LV" b="1" dirty="0">
                <a:solidFill>
                  <a:srgbClr val="92D050"/>
                </a:solidFill>
              </a:rPr>
              <a:t>uzraudzību</a:t>
            </a:r>
            <a:r>
              <a:rPr lang="lv-LV" dirty="0"/>
              <a:t>, īpašu uzmanību pievēršot prioritārajiem </a:t>
            </a:r>
            <a:r>
              <a:rPr lang="lv-LV" dirty="0" smtClean="0"/>
              <a:t>dabisko dzīvotņu </a:t>
            </a:r>
            <a:r>
              <a:rPr lang="lv-LV" dirty="0"/>
              <a:t>veidiem un prioritārajām sugām</a:t>
            </a:r>
            <a:r>
              <a:rPr lang="lv-LV" dirty="0" smtClean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endParaRPr lang="lv-LV" sz="1200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lv-LV" b="1" dirty="0" smtClean="0"/>
              <a:t>«uzraudzība» ≈ monitorings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lv-LV" sz="2800" dirty="0" smtClean="0"/>
              <a:t>uzraudzībai 2 līmeņi: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lv-LV" sz="2800" dirty="0"/>
              <a:t>	</a:t>
            </a:r>
            <a:r>
              <a:rPr lang="lv-LV" sz="2800" dirty="0" smtClean="0"/>
              <a:t>teritoriju (</a:t>
            </a:r>
            <a:r>
              <a:rPr lang="lv-LV" sz="2800" dirty="0" err="1" smtClean="0"/>
              <a:t>Natura</a:t>
            </a:r>
            <a:r>
              <a:rPr lang="lv-LV" sz="2800" dirty="0" smtClean="0"/>
              <a:t> </a:t>
            </a:r>
            <a:r>
              <a:rPr lang="lv-LV" sz="2800" dirty="0" smtClean="0"/>
              <a:t>2000 Standarta datu formas)</a:t>
            </a:r>
            <a:endParaRPr lang="lv-LV" sz="2800" dirty="0" smtClean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lv-LV" sz="2800" dirty="0"/>
              <a:t>	</a:t>
            </a:r>
            <a:r>
              <a:rPr lang="lv-LV" sz="2800" dirty="0" smtClean="0"/>
              <a:t>valstī kopumā </a:t>
            </a:r>
            <a:r>
              <a:rPr lang="lv-LV" sz="2800" dirty="0" smtClean="0"/>
              <a:t>(Art 17 un PD Art 12 ziņojumu formas)</a:t>
            </a:r>
            <a:endParaRPr lang="lv-LV" sz="2800" dirty="0" smtClean="0"/>
          </a:p>
        </p:txBody>
      </p:sp>
    </p:spTree>
    <p:extLst>
      <p:ext uri="{BB962C8B-B14F-4D97-AF65-F5344CB8AC3E}">
        <p14:creationId xmlns:p14="http://schemas.microsoft.com/office/powerpoint/2010/main" val="2795326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lv-LV" altLang="lv-LV" b="1" smtClean="0">
                <a:solidFill>
                  <a:schemeClr val="accent2"/>
                </a:solidFill>
              </a:rPr>
              <a:t>ES Biotopu Direktīva 92/43/EEC</a:t>
            </a:r>
            <a:endParaRPr lang="lv-LV" altLang="lv-LV" smtClean="0">
              <a:solidFill>
                <a:schemeClr val="accent2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114800"/>
          </a:xfrm>
        </p:spPr>
        <p:txBody>
          <a:bodyPr rtlCol="0">
            <a:noAutofit/>
          </a:bodyPr>
          <a:lstStyle/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lv-LV" sz="2000" dirty="0" smtClean="0"/>
              <a:t>17. Pants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r>
              <a:rPr lang="lv-LV" sz="2000" u="sng" dirty="0" smtClean="0"/>
              <a:t>Reizi </a:t>
            </a:r>
            <a:r>
              <a:rPr lang="lv-LV" sz="2000" u="sng" dirty="0"/>
              <a:t>sešos gados</a:t>
            </a:r>
            <a:r>
              <a:rPr lang="lv-LV" sz="2000" dirty="0"/>
              <a:t> pēc 23. pantā paredzētā laikposma beigām </a:t>
            </a:r>
            <a:r>
              <a:rPr lang="lv-LV" sz="2000" dirty="0" smtClean="0"/>
              <a:t>dalībvalstis sagatavo </a:t>
            </a:r>
            <a:r>
              <a:rPr lang="lv-LV" sz="2000" dirty="0"/>
              <a:t>ziņojumu par to pasākumu īstenošanu, kas </a:t>
            </a:r>
            <a:r>
              <a:rPr lang="lv-LV" sz="2000" dirty="0" smtClean="0"/>
              <a:t>veikti saskaņā </a:t>
            </a:r>
            <a:r>
              <a:rPr lang="lv-LV" sz="2000" dirty="0"/>
              <a:t>ar šo direktīvu. Šajā ziņojumā jo īpaši iekļauj informāciju </a:t>
            </a:r>
            <a:r>
              <a:rPr lang="lv-LV" sz="2000" dirty="0" smtClean="0"/>
              <a:t>par 6</a:t>
            </a:r>
            <a:r>
              <a:rPr lang="lv-LV" sz="2000" dirty="0"/>
              <a:t>. panta 1. punktā minētajiem aizsardzības pasākumiem, kā arī </a:t>
            </a:r>
            <a:r>
              <a:rPr lang="lv-LV" sz="2000" dirty="0" smtClean="0"/>
              <a:t>novērtējumu par </a:t>
            </a:r>
            <a:r>
              <a:rPr lang="lv-LV" sz="2000" dirty="0"/>
              <a:t>to, kāda ir šo pasākumu ietekme uz I pielikuma </a:t>
            </a:r>
            <a:r>
              <a:rPr lang="lv-LV" sz="2000" dirty="0" smtClean="0"/>
              <a:t>dabisko dzīvotņu </a:t>
            </a:r>
            <a:r>
              <a:rPr lang="lv-LV" sz="2000" dirty="0"/>
              <a:t>veidu un II pielikuma sugu aizsardzības </a:t>
            </a:r>
            <a:r>
              <a:rPr lang="lv-LV" sz="2000" dirty="0" smtClean="0"/>
              <a:t>stāvokli, </a:t>
            </a:r>
            <a:r>
              <a:rPr lang="lv-LV" sz="2000" dirty="0"/>
              <a:t>un </a:t>
            </a:r>
            <a:r>
              <a:rPr lang="lv-LV" sz="2000" dirty="0" smtClean="0"/>
              <a:t>iekļauj 11</a:t>
            </a:r>
            <a:r>
              <a:rPr lang="lv-LV" sz="2000" dirty="0"/>
              <a:t>. pantā minēto </a:t>
            </a:r>
            <a:r>
              <a:rPr lang="lv-LV" sz="2000" u="sng" dirty="0"/>
              <a:t>uzraudzības</a:t>
            </a:r>
            <a:r>
              <a:rPr lang="lv-LV" sz="2000" dirty="0"/>
              <a:t> pasākumu galvenos rezultātus. Ziņojumu</a:t>
            </a:r>
            <a:r>
              <a:rPr lang="lv-LV" sz="2000" dirty="0" smtClean="0"/>
              <a:t>, kas </a:t>
            </a:r>
            <a:r>
              <a:rPr lang="lv-LV" sz="2000" dirty="0"/>
              <a:t>sagatavots atbilstīgi komitejas izstrādātai formai, nosūta </a:t>
            </a:r>
            <a:r>
              <a:rPr lang="lv-LV" sz="2000" dirty="0" smtClean="0"/>
              <a:t>Komisijai un </a:t>
            </a:r>
            <a:r>
              <a:rPr lang="lv-LV" sz="2000" dirty="0"/>
              <a:t>dara publiski pieejamu</a:t>
            </a:r>
            <a:r>
              <a:rPr lang="lv-LV" sz="2000" dirty="0" smtClean="0"/>
              <a:t>.</a:t>
            </a:r>
          </a:p>
          <a:p>
            <a:pPr marL="514350" indent="-514350" eaLnBrk="1" fontAlgn="auto" hangingPunct="1">
              <a:spcAft>
                <a:spcPts val="0"/>
              </a:spcAft>
              <a:buFont typeface="Arial" charset="0"/>
              <a:buAutoNum type="arabicPeriod"/>
              <a:defRPr/>
            </a:pPr>
            <a:endParaRPr lang="lv-LV" sz="2000" b="1" dirty="0"/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lv-LV" sz="2000" dirty="0" smtClean="0"/>
              <a:t>«17. panta ziņojums» ir </a:t>
            </a:r>
            <a:r>
              <a:rPr lang="lv-LV" sz="2000" b="1" u="sng" dirty="0" smtClean="0"/>
              <a:t>par visu valsti</a:t>
            </a:r>
            <a:r>
              <a:rPr lang="lv-LV" sz="2000" dirty="0" smtClean="0"/>
              <a:t>, ne tikai </a:t>
            </a:r>
            <a:r>
              <a:rPr lang="lv-LV" sz="2000" dirty="0" err="1" smtClean="0"/>
              <a:t>Natura</a:t>
            </a:r>
            <a:r>
              <a:rPr lang="lv-LV" sz="2000" dirty="0" smtClean="0"/>
              <a:t> 2000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lv-LV" sz="2000" dirty="0"/>
              <a:t>«17. panta </a:t>
            </a:r>
            <a:r>
              <a:rPr lang="lv-LV" sz="2000" dirty="0" smtClean="0"/>
              <a:t>ziņojumā» ir apakšsekcija par sugas/biotopa stāvokli </a:t>
            </a:r>
            <a:r>
              <a:rPr lang="lv-LV" sz="2000" dirty="0" err="1" smtClean="0"/>
              <a:t>Natura</a:t>
            </a:r>
            <a:r>
              <a:rPr lang="lv-LV" sz="2000" dirty="0" smtClean="0"/>
              <a:t> 2000</a:t>
            </a:r>
          </a:p>
        </p:txBody>
      </p:sp>
    </p:spTree>
    <p:extLst>
      <p:ext uri="{BB962C8B-B14F-4D97-AF65-F5344CB8AC3E}">
        <p14:creationId xmlns:p14="http://schemas.microsoft.com/office/powerpoint/2010/main" val="403534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63549"/>
            <a:ext cx="8228160" cy="1166522"/>
          </a:xfrm>
          <a:ln/>
        </p:spPr>
        <p:txBody>
          <a:bodyPr tIns="35268">
            <a:normAutofit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lv-LV" altLang="lv-LV" dirty="0" smtClean="0"/>
              <a:t>Vides monitoringa programma</a:t>
            </a:r>
            <a:endParaRPr lang="lv-LV" altLang="lv-LV" dirty="0"/>
          </a:p>
        </p:txBody>
      </p:sp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3925440" cy="3977698"/>
          </a:xfrm>
          <a:ln/>
        </p:spPr>
        <p:txBody>
          <a:bodyPr/>
          <a:lstStyle/>
          <a:p>
            <a:pPr marL="385926" indent="-290884">
              <a:buSzPct val="45000"/>
              <a:buFont typeface="Wingdings" pitchFamily="2" charset="2"/>
              <a:buChar char=""/>
              <a:tabLst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lv-LV" altLang="lv-LV" sz="2900" dirty="0" smtClean="0"/>
              <a:t>Gaiss</a:t>
            </a:r>
            <a:endParaRPr lang="lv-LV" altLang="lv-LV" sz="2900" dirty="0"/>
          </a:p>
          <a:p>
            <a:pPr marL="385926" indent="-290884">
              <a:buSzPct val="45000"/>
              <a:buFont typeface="Wingdings" pitchFamily="2" charset="2"/>
              <a:buChar char=""/>
              <a:tabLst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lv-LV" altLang="lv-LV" sz="2900" dirty="0" smtClean="0"/>
              <a:t>Ūdens</a:t>
            </a:r>
            <a:endParaRPr lang="lv-LV" altLang="lv-LV" sz="2900" dirty="0"/>
          </a:p>
          <a:p>
            <a:pPr marL="385926" indent="-290884">
              <a:buSzPct val="45000"/>
              <a:buFont typeface="Wingdings" pitchFamily="2" charset="2"/>
              <a:buChar char=""/>
              <a:tabLst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lv-LV" altLang="lv-LV" sz="2900" dirty="0" smtClean="0"/>
              <a:t>Zeme</a:t>
            </a:r>
            <a:endParaRPr lang="lv-LV" altLang="lv-LV" sz="2900" dirty="0"/>
          </a:p>
          <a:p>
            <a:pPr marL="385926" indent="-290884">
              <a:buSzPct val="45000"/>
              <a:buFont typeface="Wingdings" pitchFamily="2" charset="2"/>
              <a:buChar char=""/>
              <a:tabLst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lv-LV" altLang="lv-LV" sz="2900" b="1" dirty="0" smtClean="0">
                <a:solidFill>
                  <a:srgbClr val="92D050"/>
                </a:solidFill>
              </a:rPr>
              <a:t>Bioloģiskā daudzveidība</a:t>
            </a:r>
            <a:endParaRPr lang="lv-LV" altLang="lv-LV" sz="2900" b="1" dirty="0">
              <a:solidFill>
                <a:srgbClr val="92D050"/>
              </a:solidFill>
            </a:endParaRPr>
          </a:p>
          <a:p>
            <a:pPr marL="385926" indent="-290884">
              <a:buSzPct val="45000"/>
              <a:buFont typeface="Wingdings" pitchFamily="2" charset="2"/>
              <a:buChar char=""/>
              <a:tabLst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lv-LV" altLang="lv-LV" sz="2900" dirty="0" smtClean="0">
                <a:solidFill>
                  <a:srgbClr val="808080"/>
                </a:solidFill>
              </a:rPr>
              <a:t>Radioaktivitāte</a:t>
            </a:r>
            <a:endParaRPr lang="lv-LV" altLang="lv-LV" sz="2900" dirty="0">
              <a:solidFill>
                <a:srgbClr val="808080"/>
              </a:solidFill>
            </a:endParaRPr>
          </a:p>
          <a:p>
            <a:pPr marL="385926" indent="-290884">
              <a:buSzPct val="45000"/>
              <a:buFont typeface="Wingdings" pitchFamily="2" charset="2"/>
              <a:buChar char=""/>
              <a:tabLst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lv-LV" altLang="lv-LV" sz="2900" dirty="0" smtClean="0">
                <a:solidFill>
                  <a:srgbClr val="808080"/>
                </a:solidFill>
              </a:rPr>
              <a:t>Klimata pārmaiņas</a:t>
            </a:r>
            <a:endParaRPr lang="lv-LV" altLang="lv-LV" sz="2900" dirty="0">
              <a:solidFill>
                <a:srgbClr val="808080"/>
              </a:solidFill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31041" y="6466279"/>
            <a:ext cx="8763840" cy="3485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1600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1639" tIns="40820" rIns="81639" bIns="4082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</a:defRPr>
            </a:lvl5pPr>
            <a:lvl6pPr marL="25146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</a:defRPr>
            </a:lvl6pPr>
            <a:lvl7pPr marL="29718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</a:defRPr>
            </a:lvl7pPr>
            <a:lvl8pPr marL="34290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</a:defRPr>
            </a:lvl8pPr>
            <a:lvl9pPr marL="3886200" indent="-228600" defTabSz="449263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</a:defRPr>
            </a:lvl9pPr>
          </a:lstStyle>
          <a:p>
            <a:pPr>
              <a:buClrTx/>
              <a:buFontTx/>
              <a:buNone/>
            </a:pPr>
            <a:r>
              <a:rPr lang="lv-LV" altLang="lv-LV">
                <a:solidFill>
                  <a:srgbClr val="0000FF"/>
                </a:solidFill>
              </a:rPr>
              <a:t>http://www.daba.gov.lv/public/lat/dati1/vides_monitoringa_programma/</a:t>
            </a: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2561" y="1437271"/>
            <a:ext cx="3902400" cy="5062132"/>
          </a:xfrm>
          <a:prstGeom prst="rect">
            <a:avLst/>
          </a:prstGeom>
          <a:noFill/>
          <a:ln w="126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" name="TextBox 3"/>
          <p:cNvSpPr txBox="1">
            <a:spLocks noChangeArrowheads="1"/>
          </p:cNvSpPr>
          <p:nvPr/>
        </p:nvSpPr>
        <p:spPr bwMode="auto">
          <a:xfrm>
            <a:off x="395288" y="5542354"/>
            <a:ext cx="381635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pPr eaLnBrk="1" hangingPunct="1"/>
            <a:r>
              <a:rPr lang="lv-LV" altLang="lv-LV" dirty="0"/>
              <a:t>Apstiprināta ar Vides ministra rīkojumu 2006. gada janvārī</a:t>
            </a:r>
          </a:p>
          <a:p>
            <a:pPr eaLnBrk="1" hangingPunct="1"/>
            <a:r>
              <a:rPr lang="lv-LV" altLang="lv-LV" dirty="0"/>
              <a:t>Atjaunināta </a:t>
            </a:r>
            <a:r>
              <a:rPr lang="lv-LV" altLang="lv-LV" dirty="0" smtClean="0"/>
              <a:t>2010. </a:t>
            </a:r>
            <a:r>
              <a:rPr lang="lv-LV" altLang="lv-LV" dirty="0"/>
              <a:t>gadā</a:t>
            </a:r>
          </a:p>
        </p:txBody>
      </p:sp>
    </p:spTree>
    <p:extLst>
      <p:ext uri="{BB962C8B-B14F-4D97-AF65-F5344CB8AC3E}">
        <p14:creationId xmlns:p14="http://schemas.microsoft.com/office/powerpoint/2010/main" val="377471139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  <a:ln/>
        </p:spPr>
        <p:txBody>
          <a:bodyPr tIns="35268">
            <a:normAutofit fontScale="90000"/>
          </a:bodyPr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</a:tabLst>
            </a:pPr>
            <a:r>
              <a:rPr lang="lv-LV" altLang="lv-LV" dirty="0" smtClean="0"/>
              <a:t>Bioloģiskās daudzveidības monitorings</a:t>
            </a:r>
            <a:endParaRPr lang="lv-LV" altLang="lv-LV" dirty="0"/>
          </a:p>
        </p:txBody>
      </p:sp>
      <p:sp>
        <p:nvSpPr>
          <p:cNvPr id="71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484784"/>
            <a:ext cx="3925440" cy="3977698"/>
          </a:xfrm>
          <a:ln/>
        </p:spPr>
        <p:txBody>
          <a:bodyPr/>
          <a:lstStyle/>
          <a:p>
            <a:pPr marL="385926" indent="-290884">
              <a:buSzPct val="45000"/>
              <a:buFont typeface="Wingdings" pitchFamily="2" charset="2"/>
              <a:buChar char=""/>
              <a:tabLst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lv-LV" altLang="lv-LV" sz="2900" dirty="0" err="1" smtClean="0"/>
              <a:t>Natura</a:t>
            </a:r>
            <a:r>
              <a:rPr lang="lv-LV" altLang="lv-LV" sz="2900" dirty="0" smtClean="0"/>
              <a:t> </a:t>
            </a:r>
            <a:r>
              <a:rPr lang="lv-LV" altLang="lv-LV" sz="2900" dirty="0"/>
              <a:t>2000 </a:t>
            </a:r>
            <a:r>
              <a:rPr lang="lv-LV" altLang="lv-LV" sz="2900" dirty="0" smtClean="0"/>
              <a:t>vietu monitorings</a:t>
            </a:r>
            <a:endParaRPr lang="lv-LV" altLang="lv-LV" sz="2900" dirty="0"/>
          </a:p>
          <a:p>
            <a:pPr marL="385926" indent="-290884">
              <a:buSzPct val="45000"/>
              <a:buFont typeface="Wingdings" pitchFamily="2" charset="2"/>
              <a:buChar char=""/>
              <a:tabLst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lv-LV" altLang="lv-LV" sz="2900" dirty="0" smtClean="0"/>
              <a:t>Fona monitorings</a:t>
            </a:r>
            <a:endParaRPr lang="lv-LV" altLang="lv-LV" sz="2900" dirty="0"/>
          </a:p>
          <a:p>
            <a:pPr marL="385926" indent="-290884">
              <a:buSzPct val="45000"/>
              <a:buFont typeface="Wingdings" pitchFamily="2" charset="2"/>
              <a:buChar char=""/>
              <a:tabLst>
                <a:tab pos="482408" algn="l"/>
                <a:tab pos="889933" algn="l"/>
                <a:tab pos="1297460" algn="l"/>
                <a:tab pos="1704985" algn="l"/>
                <a:tab pos="2112512" algn="l"/>
                <a:tab pos="2520037" algn="l"/>
                <a:tab pos="2927564" algn="l"/>
                <a:tab pos="3335089" algn="l"/>
                <a:tab pos="3742616" algn="l"/>
                <a:tab pos="4150141" algn="l"/>
                <a:tab pos="4557668" algn="l"/>
                <a:tab pos="4965193" algn="l"/>
                <a:tab pos="5372720" algn="l"/>
                <a:tab pos="5780245" algn="l"/>
                <a:tab pos="6187772" algn="l"/>
                <a:tab pos="6595297" algn="l"/>
                <a:tab pos="7002824" algn="l"/>
                <a:tab pos="7410349" algn="l"/>
                <a:tab pos="7817876" algn="l"/>
                <a:tab pos="8225401" algn="l"/>
              </a:tabLst>
            </a:pPr>
            <a:r>
              <a:rPr lang="lv-LV" altLang="lv-LV" sz="2900" dirty="0" smtClean="0"/>
              <a:t>Speciālais monitorings</a:t>
            </a:r>
            <a:endParaRPr lang="lv-LV" altLang="lv-LV" sz="2900" dirty="0"/>
          </a:p>
        </p:txBody>
      </p:sp>
      <p:pic>
        <p:nvPicPr>
          <p:cNvPr id="7172" name="Picture 4" descr="001090509Img0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161" y="3476525"/>
            <a:ext cx="5012640" cy="33296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757544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241280" y="4408304"/>
            <a:ext cx="3134880" cy="1960045"/>
          </a:xfrm>
          <a:prstGeom prst="rect">
            <a:avLst/>
          </a:prstGeom>
          <a:solidFill>
            <a:srgbClr val="3DEB3D"/>
          </a:solidFill>
          <a:ln w="9360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76088" rIns="81639" bIns="4082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 sz="4000" b="1">
                <a:solidFill>
                  <a:srgbClr val="000000"/>
                </a:solidFill>
              </a:rPr>
              <a:t>VIETAS</a:t>
            </a: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4996800" y="4376621"/>
            <a:ext cx="3003840" cy="1960045"/>
          </a:xfrm>
          <a:prstGeom prst="rect">
            <a:avLst/>
          </a:prstGeom>
          <a:solidFill>
            <a:srgbClr val="3DEB3D"/>
          </a:solidFill>
          <a:ln w="9360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76088" rIns="81639" bIns="4082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 sz="4000" b="1">
                <a:solidFill>
                  <a:srgbClr val="000000"/>
                </a:solidFill>
              </a:rPr>
              <a:t>VALSTS</a:t>
            </a: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2612160" y="2285520"/>
            <a:ext cx="2155680" cy="979303"/>
          </a:xfrm>
          <a:prstGeom prst="rect">
            <a:avLst/>
          </a:prstGeom>
          <a:solidFill>
            <a:srgbClr val="E6E6FF"/>
          </a:solidFill>
          <a:ln w="9360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58454" rIns="81639" bIns="4082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 sz="2000">
                <a:solidFill>
                  <a:srgbClr val="000000"/>
                </a:solidFill>
              </a:rPr>
              <a:t>N2000 datubāze</a:t>
            </a:r>
          </a:p>
        </p:txBody>
      </p:sp>
      <p:sp>
        <p:nvSpPr>
          <p:cNvPr id="2053" name="Rectangle 4"/>
          <p:cNvSpPr>
            <a:spLocks noChangeArrowheads="1"/>
          </p:cNvSpPr>
          <p:nvPr/>
        </p:nvSpPr>
        <p:spPr bwMode="auto">
          <a:xfrm>
            <a:off x="3820321" y="326915"/>
            <a:ext cx="1959840" cy="783442"/>
          </a:xfrm>
          <a:prstGeom prst="rect">
            <a:avLst/>
          </a:prstGeom>
          <a:solidFill>
            <a:srgbClr val="999999"/>
          </a:solidFill>
          <a:ln w="9360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58454" rIns="81639" bIns="4082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 sz="2000">
                <a:solidFill>
                  <a:srgbClr val="000000"/>
                </a:solidFill>
              </a:rPr>
              <a:t>Biotopu Direktīva</a:t>
            </a:r>
          </a:p>
        </p:txBody>
      </p:sp>
      <p:sp>
        <p:nvSpPr>
          <p:cNvPr id="2054" name="Rectangle 5"/>
          <p:cNvSpPr>
            <a:spLocks noChangeArrowheads="1"/>
          </p:cNvSpPr>
          <p:nvPr/>
        </p:nvSpPr>
        <p:spPr bwMode="auto">
          <a:xfrm>
            <a:off x="6759361" y="326915"/>
            <a:ext cx="1991520" cy="783442"/>
          </a:xfrm>
          <a:prstGeom prst="rect">
            <a:avLst/>
          </a:prstGeom>
          <a:solidFill>
            <a:srgbClr val="999999"/>
          </a:solidFill>
          <a:ln w="9360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58454" rIns="81639" bIns="4082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 sz="2000">
                <a:solidFill>
                  <a:srgbClr val="000000"/>
                </a:solidFill>
              </a:rPr>
              <a:t>Jūras Stratēģijas </a:t>
            </a:r>
          </a:p>
          <a:p>
            <a:pPr algn="ctr" eaLnBrk="1">
              <a:buClrTx/>
              <a:buFontTx/>
              <a:buNone/>
            </a:pPr>
            <a:r>
              <a:rPr lang="lv-LV" altLang="lv-LV" sz="2000">
                <a:solidFill>
                  <a:srgbClr val="000000"/>
                </a:solidFill>
              </a:rPr>
              <a:t>Pamatdirektīva</a:t>
            </a:r>
          </a:p>
        </p:txBody>
      </p:sp>
      <p:sp>
        <p:nvSpPr>
          <p:cNvPr id="2055" name="Rectangle 6"/>
          <p:cNvSpPr>
            <a:spLocks noChangeArrowheads="1"/>
          </p:cNvSpPr>
          <p:nvPr/>
        </p:nvSpPr>
        <p:spPr bwMode="auto">
          <a:xfrm>
            <a:off x="1697761" y="326915"/>
            <a:ext cx="1764000" cy="783442"/>
          </a:xfrm>
          <a:prstGeom prst="rect">
            <a:avLst/>
          </a:prstGeom>
          <a:solidFill>
            <a:srgbClr val="999999"/>
          </a:solidFill>
          <a:ln w="9360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58454" rIns="81639" bIns="4082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 sz="2000">
                <a:solidFill>
                  <a:srgbClr val="000000"/>
                </a:solidFill>
              </a:rPr>
              <a:t>Putnu Direktīva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53760" y="2285520"/>
            <a:ext cx="1828800" cy="979303"/>
          </a:xfrm>
          <a:prstGeom prst="rect">
            <a:avLst/>
          </a:prstGeom>
          <a:solidFill>
            <a:srgbClr val="E6E6FF"/>
          </a:solidFill>
          <a:ln w="9360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58454" rIns="81639" bIns="4082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 sz="2000">
                <a:solidFill>
                  <a:srgbClr val="000000"/>
                </a:solidFill>
              </a:rPr>
              <a:t>Article 12</a:t>
            </a:r>
          </a:p>
          <a:p>
            <a:pPr algn="ctr" eaLnBrk="1">
              <a:buClrTx/>
              <a:buFontTx/>
              <a:buNone/>
            </a:pPr>
            <a:r>
              <a:rPr lang="lv-LV" altLang="lv-LV" sz="2000">
                <a:solidFill>
                  <a:srgbClr val="000000"/>
                </a:solidFill>
              </a:rPr>
              <a:t>ziņojums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898880" y="2285520"/>
            <a:ext cx="1828800" cy="979303"/>
          </a:xfrm>
          <a:prstGeom prst="rect">
            <a:avLst/>
          </a:prstGeom>
          <a:solidFill>
            <a:srgbClr val="E6E6FF"/>
          </a:solidFill>
          <a:ln w="9360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58454" rIns="81639" bIns="4082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 sz="2000">
                <a:solidFill>
                  <a:srgbClr val="000000"/>
                </a:solidFill>
              </a:rPr>
              <a:t>Article 17</a:t>
            </a:r>
          </a:p>
          <a:p>
            <a:pPr algn="ctr" eaLnBrk="1">
              <a:buClrTx/>
              <a:buFontTx/>
              <a:buNone/>
            </a:pPr>
            <a:r>
              <a:rPr lang="lv-LV" altLang="lv-LV" sz="2000">
                <a:solidFill>
                  <a:srgbClr val="000000"/>
                </a:solidFill>
              </a:rPr>
              <a:t>ziņojums</a:t>
            </a:r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6890401" y="2285520"/>
            <a:ext cx="1828800" cy="979303"/>
          </a:xfrm>
          <a:prstGeom prst="rect">
            <a:avLst/>
          </a:prstGeom>
          <a:solidFill>
            <a:srgbClr val="E6E6FF"/>
          </a:solidFill>
          <a:ln w="9360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58454" rIns="81639" bIns="4082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 sz="2000">
                <a:solidFill>
                  <a:srgbClr val="000000"/>
                </a:solidFill>
              </a:rPr>
              <a:t>MSFD</a:t>
            </a:r>
          </a:p>
          <a:p>
            <a:pPr algn="ctr" eaLnBrk="1">
              <a:buClrTx/>
              <a:buFontTx/>
              <a:buNone/>
            </a:pPr>
            <a:r>
              <a:rPr lang="lv-LV" altLang="lv-LV" sz="2000">
                <a:solidFill>
                  <a:srgbClr val="000000"/>
                </a:solidFill>
              </a:rPr>
              <a:t>ziņojums</a:t>
            </a:r>
          </a:p>
        </p:txBody>
      </p:sp>
      <p:sp>
        <p:nvSpPr>
          <p:cNvPr id="3082" name="Line 10"/>
          <p:cNvSpPr>
            <a:spLocks noChangeShapeType="1"/>
          </p:cNvSpPr>
          <p:nvPr/>
        </p:nvSpPr>
        <p:spPr bwMode="auto">
          <a:xfrm>
            <a:off x="7771681" y="1110357"/>
            <a:ext cx="1440" cy="1175163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 flipH="1">
            <a:off x="1301760" y="1110357"/>
            <a:ext cx="1054080" cy="1175163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2678401" y="1110357"/>
            <a:ext cx="522720" cy="1175163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3085" name="Line 13"/>
          <p:cNvSpPr>
            <a:spLocks noChangeShapeType="1"/>
          </p:cNvSpPr>
          <p:nvPr/>
        </p:nvSpPr>
        <p:spPr bwMode="auto">
          <a:xfrm>
            <a:off x="5159520" y="1110357"/>
            <a:ext cx="587520" cy="1175163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3086" name="Line 14"/>
          <p:cNvSpPr>
            <a:spLocks noChangeShapeType="1"/>
          </p:cNvSpPr>
          <p:nvPr/>
        </p:nvSpPr>
        <p:spPr bwMode="auto">
          <a:xfrm flipH="1">
            <a:off x="4240801" y="1110357"/>
            <a:ext cx="531360" cy="1175163"/>
          </a:xfrm>
          <a:prstGeom prst="line">
            <a:avLst/>
          </a:prstGeom>
          <a:noFill/>
          <a:ln w="360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auto">
          <a:xfrm flipH="1">
            <a:off x="6657121" y="3297946"/>
            <a:ext cx="1118880" cy="1077233"/>
          </a:xfrm>
          <a:prstGeom prst="line">
            <a:avLst/>
          </a:prstGeom>
          <a:noFill/>
          <a:ln w="1080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3088" name="Line 16"/>
          <p:cNvSpPr>
            <a:spLocks noChangeShapeType="1"/>
          </p:cNvSpPr>
          <p:nvPr/>
        </p:nvSpPr>
        <p:spPr bwMode="auto">
          <a:xfrm>
            <a:off x="5616000" y="3297946"/>
            <a:ext cx="456480" cy="1077233"/>
          </a:xfrm>
          <a:prstGeom prst="line">
            <a:avLst/>
          </a:prstGeom>
          <a:noFill/>
          <a:ln w="1080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3089" name="Line 17"/>
          <p:cNvSpPr>
            <a:spLocks noChangeShapeType="1"/>
          </p:cNvSpPr>
          <p:nvPr/>
        </p:nvSpPr>
        <p:spPr bwMode="auto">
          <a:xfrm flipH="1">
            <a:off x="3588480" y="3297946"/>
            <a:ext cx="1902240" cy="1077233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 flipH="1">
            <a:off x="2738880" y="3297946"/>
            <a:ext cx="531360" cy="1077233"/>
          </a:xfrm>
          <a:prstGeom prst="line">
            <a:avLst/>
          </a:prstGeom>
          <a:noFill/>
          <a:ln w="1080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3091" name="Line 19"/>
          <p:cNvSpPr>
            <a:spLocks noChangeShapeType="1"/>
          </p:cNvSpPr>
          <p:nvPr/>
        </p:nvSpPr>
        <p:spPr bwMode="auto">
          <a:xfrm>
            <a:off x="4440960" y="3297946"/>
            <a:ext cx="1437120" cy="1077233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1632960" y="3297947"/>
            <a:ext cx="456480" cy="1110357"/>
          </a:xfrm>
          <a:prstGeom prst="line">
            <a:avLst/>
          </a:prstGeom>
          <a:noFill/>
          <a:ln w="36000">
            <a:solidFill>
              <a:srgbClr val="000000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3093" name="Line 21"/>
          <p:cNvSpPr>
            <a:spLocks noChangeShapeType="1"/>
          </p:cNvSpPr>
          <p:nvPr/>
        </p:nvSpPr>
        <p:spPr bwMode="auto">
          <a:xfrm>
            <a:off x="2024640" y="3297947"/>
            <a:ext cx="3265920" cy="1012427"/>
          </a:xfrm>
          <a:prstGeom prst="line">
            <a:avLst/>
          </a:prstGeom>
          <a:noFill/>
          <a:ln w="1080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227662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82" grpId="0" animBg="1"/>
      <p:bldP spid="3083" grpId="0" animBg="1"/>
      <p:bldP spid="3084" grpId="0" animBg="1"/>
      <p:bldP spid="3085" grpId="0" animBg="1"/>
      <p:bldP spid="3086" grpId="0" animBg="1"/>
      <p:bldP spid="3087" grpId="0" animBg="1"/>
      <p:bldP spid="3088" grpId="0" animBg="1"/>
      <p:bldP spid="3089" grpId="0" animBg="1"/>
      <p:bldP spid="3090" grpId="0" animBg="1"/>
      <p:bldP spid="3091" grpId="0" animBg="1"/>
      <p:bldP spid="3092" grpId="0" animBg="1"/>
      <p:bldP spid="309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1"/>
          <p:cNvSpPr>
            <a:spLocks noChangeArrowheads="1"/>
          </p:cNvSpPr>
          <p:nvPr/>
        </p:nvSpPr>
        <p:spPr bwMode="auto">
          <a:xfrm>
            <a:off x="1012321" y="2579312"/>
            <a:ext cx="3134880" cy="1960045"/>
          </a:xfrm>
          <a:prstGeom prst="rect">
            <a:avLst/>
          </a:prstGeom>
          <a:solidFill>
            <a:srgbClr val="3DEB3D"/>
          </a:solidFill>
          <a:ln w="9360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76088" rIns="81639" bIns="4082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 sz="4000" b="1">
                <a:solidFill>
                  <a:srgbClr val="000000"/>
                </a:solidFill>
              </a:rPr>
              <a:t>VIETAS</a:t>
            </a:r>
          </a:p>
        </p:txBody>
      </p:sp>
      <p:sp>
        <p:nvSpPr>
          <p:cNvPr id="3075" name="Rectangle 2"/>
          <p:cNvSpPr>
            <a:spLocks noChangeArrowheads="1"/>
          </p:cNvSpPr>
          <p:nvPr/>
        </p:nvSpPr>
        <p:spPr bwMode="auto">
          <a:xfrm>
            <a:off x="4996800" y="2547629"/>
            <a:ext cx="3003840" cy="1960045"/>
          </a:xfrm>
          <a:prstGeom prst="rect">
            <a:avLst/>
          </a:prstGeom>
          <a:solidFill>
            <a:srgbClr val="3DEB3D"/>
          </a:solidFill>
          <a:ln w="9360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76088" rIns="81639" bIns="4082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 sz="4000" b="1">
                <a:solidFill>
                  <a:srgbClr val="000000"/>
                </a:solidFill>
              </a:rPr>
              <a:t>VALSTS</a:t>
            </a:r>
          </a:p>
        </p:txBody>
      </p:sp>
      <p:sp>
        <p:nvSpPr>
          <p:cNvPr id="3076" name="Rectangle 3"/>
          <p:cNvSpPr>
            <a:spLocks noChangeArrowheads="1"/>
          </p:cNvSpPr>
          <p:nvPr/>
        </p:nvSpPr>
        <p:spPr bwMode="auto">
          <a:xfrm>
            <a:off x="2612160" y="456528"/>
            <a:ext cx="2155680" cy="979303"/>
          </a:xfrm>
          <a:prstGeom prst="rect">
            <a:avLst/>
          </a:prstGeom>
          <a:solidFill>
            <a:srgbClr val="E6E6FF"/>
          </a:solidFill>
          <a:ln w="9360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58454" rIns="81639" bIns="4082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 sz="2000">
                <a:solidFill>
                  <a:srgbClr val="000000"/>
                </a:solidFill>
              </a:rPr>
              <a:t>N2000 datubāze</a:t>
            </a:r>
          </a:p>
        </p:txBody>
      </p:sp>
      <p:sp>
        <p:nvSpPr>
          <p:cNvPr id="3077" name="Rectangle 4"/>
          <p:cNvSpPr>
            <a:spLocks noChangeArrowheads="1"/>
          </p:cNvSpPr>
          <p:nvPr/>
        </p:nvSpPr>
        <p:spPr bwMode="auto">
          <a:xfrm>
            <a:off x="653760" y="456528"/>
            <a:ext cx="1828800" cy="979303"/>
          </a:xfrm>
          <a:prstGeom prst="rect">
            <a:avLst/>
          </a:prstGeom>
          <a:solidFill>
            <a:srgbClr val="E6E6FF"/>
          </a:solidFill>
          <a:ln w="9360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58454" rIns="81639" bIns="4082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 sz="2000">
                <a:solidFill>
                  <a:srgbClr val="000000"/>
                </a:solidFill>
              </a:rPr>
              <a:t>Article 12</a:t>
            </a:r>
          </a:p>
          <a:p>
            <a:pPr algn="ctr" eaLnBrk="1">
              <a:buClrTx/>
              <a:buFontTx/>
              <a:buNone/>
            </a:pPr>
            <a:r>
              <a:rPr lang="lv-LV" altLang="lv-LV" sz="2000">
                <a:solidFill>
                  <a:srgbClr val="000000"/>
                </a:solidFill>
              </a:rPr>
              <a:t>ziņojums</a:t>
            </a:r>
          </a:p>
        </p:txBody>
      </p:sp>
      <p:sp>
        <p:nvSpPr>
          <p:cNvPr id="3078" name="Rectangle 5"/>
          <p:cNvSpPr>
            <a:spLocks noChangeArrowheads="1"/>
          </p:cNvSpPr>
          <p:nvPr/>
        </p:nvSpPr>
        <p:spPr bwMode="auto">
          <a:xfrm>
            <a:off x="4898880" y="456528"/>
            <a:ext cx="1828800" cy="979303"/>
          </a:xfrm>
          <a:prstGeom prst="rect">
            <a:avLst/>
          </a:prstGeom>
          <a:solidFill>
            <a:srgbClr val="E6E6FF"/>
          </a:solidFill>
          <a:ln w="9360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58454" rIns="81639" bIns="4082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 sz="2000">
                <a:solidFill>
                  <a:srgbClr val="000000"/>
                </a:solidFill>
              </a:rPr>
              <a:t>Article 17</a:t>
            </a:r>
          </a:p>
          <a:p>
            <a:pPr algn="ctr" eaLnBrk="1">
              <a:buClrTx/>
              <a:buFontTx/>
              <a:buNone/>
            </a:pPr>
            <a:r>
              <a:rPr lang="lv-LV" altLang="lv-LV" sz="2000">
                <a:solidFill>
                  <a:srgbClr val="000000"/>
                </a:solidFill>
              </a:rPr>
              <a:t>ziņojums</a:t>
            </a:r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6890401" y="456528"/>
            <a:ext cx="1828800" cy="979303"/>
          </a:xfrm>
          <a:prstGeom prst="rect">
            <a:avLst/>
          </a:prstGeom>
          <a:solidFill>
            <a:srgbClr val="E6E6FF"/>
          </a:solidFill>
          <a:ln w="9360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58454" rIns="81639" bIns="4082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 sz="2000">
                <a:solidFill>
                  <a:srgbClr val="000000"/>
                </a:solidFill>
              </a:rPr>
              <a:t>MSFD</a:t>
            </a:r>
          </a:p>
          <a:p>
            <a:pPr algn="ctr" eaLnBrk="1">
              <a:buClrTx/>
              <a:buFontTx/>
              <a:buNone/>
            </a:pPr>
            <a:r>
              <a:rPr lang="lv-LV" altLang="lv-LV" sz="2000">
                <a:solidFill>
                  <a:srgbClr val="000000"/>
                </a:solidFill>
              </a:rPr>
              <a:t>ziņojums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1468800" y="5616590"/>
            <a:ext cx="1828800" cy="979303"/>
          </a:xfrm>
          <a:prstGeom prst="rect">
            <a:avLst/>
          </a:prstGeom>
          <a:solidFill>
            <a:srgbClr val="729FCF"/>
          </a:solidFill>
          <a:ln w="9360">
            <a:solidFill>
              <a:srgbClr val="3465A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81639" tIns="63352" rIns="81639" bIns="40820" anchor="ctr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algn="ctr" eaLnBrk="1">
              <a:buClrTx/>
              <a:buFontTx/>
              <a:buNone/>
            </a:pPr>
            <a:r>
              <a:rPr lang="lv-LV" altLang="lv-LV" sz="2500">
                <a:solidFill>
                  <a:srgbClr val="000000"/>
                </a:solidFill>
              </a:rPr>
              <a:t>N2000 </a:t>
            </a:r>
          </a:p>
          <a:p>
            <a:pPr algn="ctr" eaLnBrk="1">
              <a:buClrTx/>
              <a:buFontTx/>
              <a:buNone/>
            </a:pPr>
            <a:r>
              <a:rPr lang="lv-LV" altLang="lv-LV" sz="2500">
                <a:solidFill>
                  <a:srgbClr val="000000"/>
                </a:solidFill>
              </a:rPr>
              <a:t>monitorings</a:t>
            </a:r>
          </a:p>
        </p:txBody>
      </p:sp>
      <p:grpSp>
        <p:nvGrpSpPr>
          <p:cNvPr id="4104" name="Group 8"/>
          <p:cNvGrpSpPr>
            <a:grpSpLocks/>
          </p:cNvGrpSpPr>
          <p:nvPr/>
        </p:nvGrpSpPr>
        <p:grpSpPr bwMode="auto">
          <a:xfrm>
            <a:off x="4080960" y="5344402"/>
            <a:ext cx="5028480" cy="1513598"/>
            <a:chOff x="2834" y="3711"/>
            <a:chExt cx="3492" cy="1051"/>
          </a:xfrm>
        </p:grpSpPr>
        <p:sp>
          <p:nvSpPr>
            <p:cNvPr id="3102" name="Oval 9"/>
            <p:cNvSpPr>
              <a:spLocks/>
            </p:cNvSpPr>
            <p:nvPr/>
          </p:nvSpPr>
          <p:spPr bwMode="auto">
            <a:xfrm>
              <a:off x="2834" y="3711"/>
              <a:ext cx="3492" cy="1051"/>
            </a:xfrm>
            <a:prstGeom prst="ellipse">
              <a:avLst/>
            </a:prstGeom>
            <a:solidFill>
              <a:srgbClr val="83CAFF"/>
            </a:solidFill>
            <a:ln w="36000">
              <a:solidFill>
                <a:srgbClr val="FFFFFF"/>
              </a:solidFill>
              <a:round/>
              <a:headEnd type="triangle" w="med" len="med"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lv-LV" altLang="lv-LV"/>
            </a:p>
          </p:txBody>
        </p:sp>
        <p:sp>
          <p:nvSpPr>
            <p:cNvPr id="3103" name="Rectangle 10"/>
            <p:cNvSpPr>
              <a:spLocks noChangeArrowheads="1"/>
            </p:cNvSpPr>
            <p:nvPr/>
          </p:nvSpPr>
          <p:spPr bwMode="auto">
            <a:xfrm>
              <a:off x="3266" y="3895"/>
              <a:ext cx="1267" cy="681"/>
            </a:xfrm>
            <a:prstGeom prst="rect">
              <a:avLst/>
            </a:prstGeom>
            <a:solidFill>
              <a:srgbClr val="729FCF"/>
            </a:solidFill>
            <a:ln w="9360">
              <a:solidFill>
                <a:srgbClr val="3465A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9840" rIns="90000" bIns="45000" anchor="ctr"/>
            <a:lstStyle>
              <a:lvl1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 eaLnBrk="1">
                <a:buClrTx/>
                <a:buFontTx/>
                <a:buNone/>
              </a:pPr>
              <a:r>
                <a:rPr lang="lv-LV" altLang="lv-LV" sz="2500">
                  <a:solidFill>
                    <a:srgbClr val="000000"/>
                  </a:solidFill>
                </a:rPr>
                <a:t>Fona </a:t>
              </a:r>
            </a:p>
            <a:p>
              <a:pPr algn="ctr" eaLnBrk="1">
                <a:buClrTx/>
                <a:buFontTx/>
                <a:buNone/>
              </a:pPr>
              <a:r>
                <a:rPr lang="lv-LV" altLang="lv-LV" sz="2500">
                  <a:solidFill>
                    <a:srgbClr val="000000"/>
                  </a:solidFill>
                </a:rPr>
                <a:t>monitorings</a:t>
              </a:r>
            </a:p>
          </p:txBody>
        </p:sp>
        <p:sp>
          <p:nvSpPr>
            <p:cNvPr id="3104" name="Rectangle 11"/>
            <p:cNvSpPr>
              <a:spLocks noChangeArrowheads="1"/>
            </p:cNvSpPr>
            <p:nvPr/>
          </p:nvSpPr>
          <p:spPr bwMode="auto">
            <a:xfrm>
              <a:off x="4581" y="3895"/>
              <a:ext cx="1267" cy="681"/>
            </a:xfrm>
            <a:prstGeom prst="rect">
              <a:avLst/>
            </a:prstGeom>
            <a:solidFill>
              <a:srgbClr val="729FCF"/>
            </a:solidFill>
            <a:ln w="9360">
              <a:solidFill>
                <a:srgbClr val="3465A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lIns="90000" tIns="69840" rIns="90000" bIns="45000" anchor="ctr"/>
            <a:lstStyle>
              <a:lvl1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1pPr>
              <a:lvl2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2pPr>
              <a:lvl3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3pPr>
              <a:lvl4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4pPr>
              <a:lvl5pPr eaLnBrk="0"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eaLnBrk="0" fontAlgn="base" hangingPunct="0">
                <a:lnSpc>
                  <a:spcPct val="93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chemeClr val="bg1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 eaLnBrk="1">
                <a:buClrTx/>
                <a:buFontTx/>
                <a:buNone/>
              </a:pPr>
              <a:r>
                <a:rPr lang="lv-LV" altLang="lv-LV" sz="2500">
                  <a:solidFill>
                    <a:srgbClr val="000000"/>
                  </a:solidFill>
                </a:rPr>
                <a:t>Speciālais </a:t>
              </a:r>
            </a:p>
            <a:p>
              <a:pPr algn="ctr" eaLnBrk="1">
                <a:buClrTx/>
                <a:buFontTx/>
                <a:buNone/>
              </a:pPr>
              <a:r>
                <a:rPr lang="lv-LV" altLang="lv-LV" sz="2500">
                  <a:solidFill>
                    <a:srgbClr val="000000"/>
                  </a:solidFill>
                </a:rPr>
                <a:t>monitorings</a:t>
              </a:r>
            </a:p>
          </p:txBody>
        </p:sp>
      </p:grpSp>
      <p:sp>
        <p:nvSpPr>
          <p:cNvPr id="3082" name="Line 12"/>
          <p:cNvSpPr>
            <a:spLocks noChangeShapeType="1"/>
          </p:cNvSpPr>
          <p:nvPr/>
        </p:nvSpPr>
        <p:spPr bwMode="auto">
          <a:xfrm flipH="1">
            <a:off x="6721920" y="1437271"/>
            <a:ext cx="1054080" cy="1110357"/>
          </a:xfrm>
          <a:prstGeom prst="line">
            <a:avLst/>
          </a:prstGeom>
          <a:noFill/>
          <a:ln w="36000">
            <a:solidFill>
              <a:srgbClr val="9999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3083" name="Line 13"/>
          <p:cNvSpPr>
            <a:spLocks noChangeShapeType="1"/>
          </p:cNvSpPr>
          <p:nvPr/>
        </p:nvSpPr>
        <p:spPr bwMode="auto">
          <a:xfrm>
            <a:off x="6009121" y="1437271"/>
            <a:ext cx="1440" cy="1110357"/>
          </a:xfrm>
          <a:prstGeom prst="line">
            <a:avLst/>
          </a:prstGeom>
          <a:noFill/>
          <a:ln w="36000">
            <a:solidFill>
              <a:srgbClr val="9999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3084" name="Line 14"/>
          <p:cNvSpPr>
            <a:spLocks noChangeShapeType="1"/>
          </p:cNvSpPr>
          <p:nvPr/>
        </p:nvSpPr>
        <p:spPr bwMode="auto">
          <a:xfrm flipH="1">
            <a:off x="3588480" y="1437271"/>
            <a:ext cx="1902240" cy="1110357"/>
          </a:xfrm>
          <a:prstGeom prst="line">
            <a:avLst/>
          </a:prstGeom>
          <a:noFill/>
          <a:ln w="36000">
            <a:solidFill>
              <a:srgbClr val="999999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3085" name="Line 15"/>
          <p:cNvSpPr>
            <a:spLocks noChangeShapeType="1"/>
          </p:cNvSpPr>
          <p:nvPr/>
        </p:nvSpPr>
        <p:spPr bwMode="auto">
          <a:xfrm flipH="1">
            <a:off x="2412000" y="1437271"/>
            <a:ext cx="858240" cy="1110357"/>
          </a:xfrm>
          <a:prstGeom prst="line">
            <a:avLst/>
          </a:prstGeom>
          <a:noFill/>
          <a:ln w="36000">
            <a:solidFill>
              <a:srgbClr val="9999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3086" name="Line 16"/>
          <p:cNvSpPr>
            <a:spLocks noChangeShapeType="1"/>
          </p:cNvSpPr>
          <p:nvPr/>
        </p:nvSpPr>
        <p:spPr bwMode="auto">
          <a:xfrm>
            <a:off x="4440960" y="1437271"/>
            <a:ext cx="1370880" cy="1110357"/>
          </a:xfrm>
          <a:prstGeom prst="line">
            <a:avLst/>
          </a:prstGeom>
          <a:noFill/>
          <a:ln w="36000">
            <a:solidFill>
              <a:srgbClr val="999999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3087" name="Line 17"/>
          <p:cNvSpPr>
            <a:spLocks noChangeShapeType="1"/>
          </p:cNvSpPr>
          <p:nvPr/>
        </p:nvSpPr>
        <p:spPr bwMode="auto">
          <a:xfrm>
            <a:off x="1632960" y="1437271"/>
            <a:ext cx="1440" cy="1143480"/>
          </a:xfrm>
          <a:prstGeom prst="line">
            <a:avLst/>
          </a:prstGeom>
          <a:noFill/>
          <a:ln w="36000">
            <a:solidFill>
              <a:srgbClr val="999999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3088" name="Line 18"/>
          <p:cNvSpPr>
            <a:spLocks noChangeShapeType="1"/>
          </p:cNvSpPr>
          <p:nvPr/>
        </p:nvSpPr>
        <p:spPr bwMode="auto">
          <a:xfrm>
            <a:off x="2024640" y="1437271"/>
            <a:ext cx="3461760" cy="1110357"/>
          </a:xfrm>
          <a:prstGeom prst="line">
            <a:avLst/>
          </a:prstGeom>
          <a:noFill/>
          <a:ln w="36000">
            <a:solidFill>
              <a:srgbClr val="999999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>
            <a:off x="2318400" y="4539357"/>
            <a:ext cx="1440" cy="1077233"/>
          </a:xfrm>
          <a:prstGeom prst="line">
            <a:avLst/>
          </a:prstGeom>
          <a:noFill/>
          <a:ln w="1440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5616000" y="4506234"/>
            <a:ext cx="1440" cy="1110356"/>
          </a:xfrm>
          <a:prstGeom prst="line">
            <a:avLst/>
          </a:prstGeom>
          <a:noFill/>
          <a:ln w="1440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7380001" y="4506234"/>
            <a:ext cx="1440" cy="1110356"/>
          </a:xfrm>
          <a:prstGeom prst="line">
            <a:avLst/>
          </a:prstGeom>
          <a:noFill/>
          <a:ln w="144000">
            <a:solidFill>
              <a:srgbClr val="00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 flipV="1">
            <a:off x="2481121" y="1431510"/>
            <a:ext cx="1241280" cy="4189400"/>
          </a:xfrm>
          <a:prstGeom prst="line">
            <a:avLst/>
          </a:prstGeom>
          <a:noFill/>
          <a:ln w="144000">
            <a:solidFill>
              <a:srgbClr val="FF0000">
                <a:alpha val="59999"/>
              </a:srgb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 flipH="1" flipV="1">
            <a:off x="1693440" y="1431510"/>
            <a:ext cx="3470400" cy="3993540"/>
          </a:xfrm>
          <a:prstGeom prst="line">
            <a:avLst/>
          </a:prstGeom>
          <a:noFill/>
          <a:ln w="144000">
            <a:solidFill>
              <a:srgbClr val="FF0000">
                <a:alpha val="59999"/>
              </a:srgb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H="1" flipV="1">
            <a:off x="5284800" y="1432951"/>
            <a:ext cx="858240" cy="3915771"/>
          </a:xfrm>
          <a:prstGeom prst="line">
            <a:avLst/>
          </a:prstGeom>
          <a:noFill/>
          <a:ln w="144000">
            <a:solidFill>
              <a:srgbClr val="FF0000">
                <a:alpha val="59999"/>
              </a:srgb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4121" name="Line 25"/>
          <p:cNvSpPr>
            <a:spLocks noChangeShapeType="1"/>
          </p:cNvSpPr>
          <p:nvPr/>
        </p:nvSpPr>
        <p:spPr bwMode="auto">
          <a:xfrm flipH="1" flipV="1">
            <a:off x="1235520" y="1431510"/>
            <a:ext cx="662400" cy="4189400"/>
          </a:xfrm>
          <a:prstGeom prst="line">
            <a:avLst/>
          </a:prstGeom>
          <a:noFill/>
          <a:ln w="72000">
            <a:solidFill>
              <a:srgbClr val="FF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4122" name="Line 26"/>
          <p:cNvSpPr>
            <a:spLocks noChangeShapeType="1"/>
          </p:cNvSpPr>
          <p:nvPr/>
        </p:nvSpPr>
        <p:spPr bwMode="auto">
          <a:xfrm flipV="1">
            <a:off x="2776321" y="1497758"/>
            <a:ext cx="2383200" cy="4123153"/>
          </a:xfrm>
          <a:prstGeom prst="line">
            <a:avLst/>
          </a:prstGeom>
          <a:noFill/>
          <a:ln w="72000">
            <a:solidFill>
              <a:srgbClr val="FF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4123" name="Line 27"/>
          <p:cNvSpPr>
            <a:spLocks noChangeShapeType="1"/>
          </p:cNvSpPr>
          <p:nvPr/>
        </p:nvSpPr>
        <p:spPr bwMode="auto">
          <a:xfrm flipV="1">
            <a:off x="6923520" y="1432951"/>
            <a:ext cx="1045440" cy="3915771"/>
          </a:xfrm>
          <a:prstGeom prst="line">
            <a:avLst/>
          </a:prstGeom>
          <a:noFill/>
          <a:ln w="144000">
            <a:solidFill>
              <a:srgbClr val="FF0000">
                <a:alpha val="59999"/>
              </a:srgb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4124" name="Line 28"/>
          <p:cNvSpPr>
            <a:spLocks noChangeShapeType="1"/>
          </p:cNvSpPr>
          <p:nvPr/>
        </p:nvSpPr>
        <p:spPr bwMode="auto">
          <a:xfrm flipV="1">
            <a:off x="2972160" y="1431510"/>
            <a:ext cx="4212000" cy="4189400"/>
          </a:xfrm>
          <a:prstGeom prst="line">
            <a:avLst/>
          </a:prstGeom>
          <a:noFill/>
          <a:ln w="72000">
            <a:solidFill>
              <a:srgbClr val="FF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4125" name="Line 29"/>
          <p:cNvSpPr>
            <a:spLocks noChangeShapeType="1"/>
          </p:cNvSpPr>
          <p:nvPr/>
        </p:nvSpPr>
        <p:spPr bwMode="auto">
          <a:xfrm flipH="1" flipV="1">
            <a:off x="3980160" y="1497758"/>
            <a:ext cx="1379520" cy="3927293"/>
          </a:xfrm>
          <a:prstGeom prst="line">
            <a:avLst/>
          </a:prstGeom>
          <a:noFill/>
          <a:ln w="72000">
            <a:solidFill>
              <a:srgbClr val="FF00FF"/>
            </a:solidFill>
            <a:prstDash val="sysDot"/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82945" tIns="41473" rIns="82945" bIns="41473"/>
          <a:lstStyle/>
          <a:p>
            <a:endParaRPr lang="lv-LV"/>
          </a:p>
        </p:txBody>
      </p:sp>
      <p:sp>
        <p:nvSpPr>
          <p:cNvPr id="4126" name="Text Box 30"/>
          <p:cNvSpPr txBox="1">
            <a:spLocks noChangeArrowheads="1"/>
          </p:cNvSpPr>
          <p:nvPr/>
        </p:nvSpPr>
        <p:spPr bwMode="auto">
          <a:xfrm rot="10800000" flipV="1">
            <a:off x="329761" y="2009012"/>
            <a:ext cx="371520" cy="2675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vert="eaVert" lIns="97967" tIns="71516" rIns="97967" bIns="5714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lv-LV" altLang="lv-LV" dirty="0">
                <a:solidFill>
                  <a:srgbClr val="000000"/>
                </a:solidFill>
              </a:rPr>
              <a:t>REPREZENTATIVITĀTE</a:t>
            </a:r>
          </a:p>
        </p:txBody>
      </p:sp>
      <p:sp>
        <p:nvSpPr>
          <p:cNvPr id="4127" name="Text Box 31"/>
          <p:cNvSpPr txBox="1">
            <a:spLocks noChangeArrowheads="1"/>
          </p:cNvSpPr>
          <p:nvPr/>
        </p:nvSpPr>
        <p:spPr bwMode="auto">
          <a:xfrm>
            <a:off x="253441" y="4941168"/>
            <a:ext cx="522720" cy="1814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rot="10800000" vert="eaVert" lIns="97967" tIns="71516" rIns="97967" bIns="57147"/>
          <a:lstStyle>
            <a:lvl1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1pPr>
            <a:lvl2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2pPr>
            <a:lvl3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3pPr>
            <a:lvl4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4pPr>
            <a:lvl5pPr eaLnBrk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chemeClr val="bg1"/>
                </a:solidFill>
                <a:latin typeface="Arial" charset="0"/>
                <a:ea typeface="Microsoft YaHei" charset="-122"/>
              </a:defRPr>
            </a:lvl9pPr>
          </a:lstStyle>
          <a:p>
            <a:pPr eaLnBrk="1">
              <a:buClrTx/>
              <a:buFontTx/>
              <a:buNone/>
            </a:pPr>
            <a:r>
              <a:rPr lang="lv-LV" altLang="lv-LV" dirty="0">
                <a:solidFill>
                  <a:srgbClr val="000000"/>
                </a:solidFill>
              </a:rPr>
              <a:t>MONITORINGA PROGRAMMA</a:t>
            </a:r>
          </a:p>
        </p:txBody>
      </p:sp>
    </p:spTree>
    <p:extLst>
      <p:ext uri="{BB962C8B-B14F-4D97-AF65-F5344CB8AC3E}">
        <p14:creationId xmlns:p14="http://schemas.microsoft.com/office/powerpoint/2010/main" val="63470050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5" grpId="0" animBg="1"/>
      <p:bldP spid="4116" grpId="0" animBg="1"/>
      <p:bldP spid="4117" grpId="0" animBg="1"/>
      <p:bldP spid="4118" grpId="0" animBg="1"/>
      <p:bldP spid="4119" grpId="0" animBg="1"/>
      <p:bldP spid="4120" grpId="0" animBg="1"/>
      <p:bldP spid="4121" grpId="0" animBg="1"/>
      <p:bldP spid="4122" grpId="0" animBg="1"/>
      <p:bldP spid="4123" grpId="0" animBg="1"/>
      <p:bldP spid="4124" grpId="0" animBg="1"/>
      <p:bldP spid="412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268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150520" algn="l"/>
              </a:tabLst>
            </a:pPr>
            <a:r>
              <a:rPr lang="lv-LV" altLang="lv-LV" smtClean="0"/>
              <a:t>NATURA 2000 monitorings</a:t>
            </a:r>
          </a:p>
        </p:txBody>
      </p:sp>
      <p:sp>
        <p:nvSpPr>
          <p:cNvPr id="409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991564"/>
          </a:xfrm>
        </p:spPr>
        <p:txBody>
          <a:bodyPr>
            <a:normAutofit lnSpcReduction="10000"/>
          </a:bodyPr>
          <a:lstStyle/>
          <a:p>
            <a:pPr marL="388806" indent="-293764">
              <a:buSzPct val="45000"/>
              <a:buFont typeface="StarSymbol" charset="0"/>
              <a:buChar char="●"/>
              <a:tabLst>
                <a:tab pos="38880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r>
              <a:rPr lang="lv-LV" altLang="lv-LV" dirty="0" smtClean="0"/>
              <a:t>Vietu monitorings</a:t>
            </a:r>
          </a:p>
          <a:p>
            <a:pPr marL="388806" indent="-293764">
              <a:buSzPct val="45000"/>
              <a:buFont typeface="StarSymbol" charset="0"/>
              <a:buChar char="●"/>
              <a:tabLst>
                <a:tab pos="38880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r>
              <a:rPr lang="lv-LV" altLang="lv-LV" dirty="0" err="1" smtClean="0"/>
              <a:t>Jāmonitorē</a:t>
            </a:r>
            <a:r>
              <a:rPr lang="lv-LV" altLang="lv-LV" dirty="0" smtClean="0"/>
              <a:t> sugas/biotopi konkrētās N2000 teritorijās</a:t>
            </a:r>
          </a:p>
          <a:p>
            <a:pPr marL="388806" indent="-293764">
              <a:buSzPct val="45000"/>
              <a:buFont typeface="StarSymbol" charset="0"/>
              <a:buChar char="●"/>
              <a:tabLst>
                <a:tab pos="38880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r>
              <a:rPr lang="lv-LV" altLang="lv-LV" dirty="0" smtClean="0"/>
              <a:t>Iegūstam </a:t>
            </a:r>
            <a:r>
              <a:rPr lang="lv-LV" altLang="lv-LV" dirty="0" err="1" smtClean="0"/>
              <a:t>info</a:t>
            </a:r>
            <a:r>
              <a:rPr lang="lv-LV" altLang="lv-LV" dirty="0" smtClean="0"/>
              <a:t> par sugas/biotopa skaitu/platību un stāvokli katrā N2000 teritorijā</a:t>
            </a:r>
          </a:p>
          <a:p>
            <a:pPr marL="388806" indent="-293764">
              <a:buSzPct val="45000"/>
              <a:buFont typeface="StarSymbol" charset="0"/>
              <a:buChar char="●"/>
              <a:tabLst>
                <a:tab pos="38880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r>
              <a:rPr lang="lv-LV" altLang="lv-LV" dirty="0" smtClean="0"/>
              <a:t>Dati ļauj aizpildīt N2000 datubāzi un Standarta Datu formas</a:t>
            </a:r>
          </a:p>
          <a:p>
            <a:pPr marL="388806" indent="-293764">
              <a:buSzPct val="45000"/>
              <a:buFont typeface="StarSymbol" charset="0"/>
              <a:buChar char="●"/>
              <a:tabLst>
                <a:tab pos="38880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r>
              <a:rPr lang="lv-LV" altLang="lv-LV" dirty="0" smtClean="0"/>
              <a:t>Apkopotā veidā ļauj aizpildīt N2000 sadaļu </a:t>
            </a:r>
            <a:r>
              <a:rPr lang="lv-LV" altLang="lv-LV" dirty="0" err="1" smtClean="0"/>
              <a:t>Article</a:t>
            </a:r>
            <a:r>
              <a:rPr lang="lv-LV" altLang="lv-LV" dirty="0" smtClean="0"/>
              <a:t> 12 un </a:t>
            </a:r>
            <a:r>
              <a:rPr lang="lv-LV" altLang="lv-LV" dirty="0" err="1" smtClean="0"/>
              <a:t>Article</a:t>
            </a:r>
            <a:r>
              <a:rPr lang="lv-LV" altLang="lv-LV" dirty="0" smtClean="0"/>
              <a:t> 17 ziņojumos</a:t>
            </a:r>
          </a:p>
        </p:txBody>
      </p:sp>
    </p:spTree>
    <p:extLst>
      <p:ext uri="{BB962C8B-B14F-4D97-AF65-F5344CB8AC3E}">
        <p14:creationId xmlns:p14="http://schemas.microsoft.com/office/powerpoint/2010/main" val="3241070661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ChangeArrowheads="1"/>
          </p:cNvSpPr>
          <p:nvPr>
            <p:ph type="title"/>
          </p:nvPr>
        </p:nvSpPr>
        <p:spPr>
          <a:xfrm>
            <a:off x="456481" y="273629"/>
            <a:ext cx="8228160" cy="1144921"/>
          </a:xfrm>
        </p:spPr>
        <p:txBody>
          <a:bodyPr tIns="35268"/>
          <a:lstStyle/>
          <a:p>
            <a:pPr>
              <a:tabLst>
                <a:tab pos="0" algn="l"/>
                <a:tab pos="406086" algn="l"/>
                <a:tab pos="813612" algn="l"/>
                <a:tab pos="1221138" algn="l"/>
                <a:tab pos="1628664" algn="l"/>
                <a:tab pos="2036190" algn="l"/>
                <a:tab pos="2443717" algn="l"/>
                <a:tab pos="2851242" algn="l"/>
                <a:tab pos="3258769" algn="l"/>
                <a:tab pos="3666294" algn="l"/>
                <a:tab pos="4073821" algn="l"/>
                <a:tab pos="4481346" algn="l"/>
                <a:tab pos="4888873" algn="l"/>
                <a:tab pos="5296398" algn="l"/>
                <a:tab pos="5703925" algn="l"/>
                <a:tab pos="6111450" algn="l"/>
                <a:tab pos="6518977" algn="l"/>
                <a:tab pos="6926502" algn="l"/>
                <a:tab pos="7334029" algn="l"/>
                <a:tab pos="7741554" algn="l"/>
                <a:tab pos="8149081" algn="l"/>
                <a:tab pos="8150520" algn="l"/>
              </a:tabLst>
            </a:pPr>
            <a:r>
              <a:rPr lang="lv-LV" altLang="lv-LV" smtClean="0"/>
              <a:t>Fona un speciālais monitorings</a:t>
            </a: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6481" y="1604329"/>
            <a:ext cx="8228160" cy="4991564"/>
          </a:xfrm>
        </p:spPr>
        <p:txBody>
          <a:bodyPr>
            <a:normAutofit fontScale="92500" lnSpcReduction="10000"/>
          </a:bodyPr>
          <a:lstStyle/>
          <a:p>
            <a:pPr marL="388806" indent="-293764">
              <a:buSzPct val="45000"/>
              <a:buFont typeface="StarSymbol" charset="0"/>
              <a:buChar char="●"/>
              <a:tabLst>
                <a:tab pos="38880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r>
              <a:rPr lang="lv-LV" altLang="lv-LV" dirty="0" smtClean="0"/>
              <a:t>Monitorings reprezentatīvs valstij kopumā</a:t>
            </a:r>
          </a:p>
          <a:p>
            <a:pPr marL="388806" indent="-293764">
              <a:buSzPct val="45000"/>
              <a:buFont typeface="StarSymbol" charset="0"/>
              <a:buChar char="●"/>
              <a:tabLst>
                <a:tab pos="38880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r>
              <a:rPr lang="lv-LV" altLang="lv-LV" dirty="0" smtClean="0"/>
              <a:t>Balstīts uz reprezentatīvi izvietotām paraugu  ņemšanas vietām</a:t>
            </a:r>
          </a:p>
          <a:p>
            <a:pPr marL="388806" indent="-293764">
              <a:buSzPct val="45000"/>
              <a:buFont typeface="StarSymbol" charset="0"/>
              <a:buChar char="●"/>
              <a:tabLst>
                <a:tab pos="38880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r>
              <a:rPr lang="lv-LV" altLang="lv-LV" dirty="0" smtClean="0"/>
              <a:t>Iegūstam </a:t>
            </a:r>
            <a:r>
              <a:rPr lang="lv-LV" altLang="lv-LV" dirty="0" err="1" smtClean="0"/>
              <a:t>info</a:t>
            </a:r>
            <a:r>
              <a:rPr lang="lv-LV" altLang="lv-LV" dirty="0" smtClean="0"/>
              <a:t> par sugas/biotopa skaitu/platību un izplatību (fona monitorings) un detalizētāku parametru datus (speciālais monitorings) Latvijā</a:t>
            </a:r>
          </a:p>
          <a:p>
            <a:pPr marL="388806" indent="-293764">
              <a:buSzPct val="45000"/>
              <a:buFont typeface="StarSymbol" charset="0"/>
              <a:buChar char="●"/>
              <a:tabLst>
                <a:tab pos="38880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r>
              <a:rPr lang="lv-LV" altLang="lv-LV" dirty="0" smtClean="0"/>
              <a:t>Dati ļauj aizpildīt </a:t>
            </a:r>
            <a:r>
              <a:rPr lang="lv-LV" altLang="lv-LV" dirty="0" err="1" smtClean="0"/>
              <a:t>Article</a:t>
            </a:r>
            <a:r>
              <a:rPr lang="lv-LV" altLang="lv-LV" dirty="0" smtClean="0"/>
              <a:t> 17 un </a:t>
            </a:r>
            <a:r>
              <a:rPr lang="lv-LV" altLang="lv-LV" dirty="0" err="1" smtClean="0"/>
              <a:t>Article</a:t>
            </a:r>
            <a:r>
              <a:rPr lang="lv-LV" altLang="lv-LV" dirty="0" smtClean="0"/>
              <a:t> 12 ziņojumu nozīmīgākās sadaļas</a:t>
            </a:r>
          </a:p>
          <a:p>
            <a:pPr marL="388806" indent="-293764">
              <a:buSzPct val="45000"/>
              <a:buFont typeface="StarSymbol" charset="0"/>
              <a:buChar char="●"/>
              <a:tabLst>
                <a:tab pos="388806" algn="l"/>
                <a:tab pos="483847" algn="l"/>
                <a:tab pos="891374" algn="l"/>
                <a:tab pos="1298899" algn="l"/>
                <a:tab pos="1706426" algn="l"/>
                <a:tab pos="2113951" algn="l"/>
                <a:tab pos="2521478" algn="l"/>
                <a:tab pos="2929003" algn="l"/>
                <a:tab pos="3336530" algn="l"/>
                <a:tab pos="3744055" algn="l"/>
                <a:tab pos="4151582" algn="l"/>
                <a:tab pos="4559107" algn="l"/>
                <a:tab pos="4966634" algn="l"/>
                <a:tab pos="5374159" algn="l"/>
                <a:tab pos="5781686" algn="l"/>
                <a:tab pos="6189211" algn="l"/>
                <a:tab pos="6596738" algn="l"/>
                <a:tab pos="7004263" algn="l"/>
                <a:tab pos="7411790" algn="l"/>
                <a:tab pos="7819315" algn="l"/>
                <a:tab pos="8226842" algn="l"/>
              </a:tabLst>
            </a:pPr>
            <a:r>
              <a:rPr lang="lv-LV" altLang="lv-LV" dirty="0" smtClean="0"/>
              <a:t>Dod atskaites punktus “Vietas nozīmes” novērtējumam Standarta Datu formās un N2000 datubāzē</a:t>
            </a:r>
          </a:p>
        </p:txBody>
      </p:sp>
    </p:spTree>
    <p:extLst>
      <p:ext uri="{BB962C8B-B14F-4D97-AF65-F5344CB8AC3E}">
        <p14:creationId xmlns:p14="http://schemas.microsoft.com/office/powerpoint/2010/main" val="319870233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494</Words>
  <Application>Microsoft Office PowerPoint</Application>
  <PresentationFormat>On-screen Show (4:3)</PresentationFormat>
  <Paragraphs>112</Paragraphs>
  <Slides>11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Latvijas bioloģiskās daudzveidības monitoringa programma: struktūra, saturs,  saistība ar Direktīvu mērķiem</vt:lpstr>
      <vt:lpstr>ES Biotopu Direktīva 92/43/EEC</vt:lpstr>
      <vt:lpstr>ES Biotopu Direktīva 92/43/EEC</vt:lpstr>
      <vt:lpstr>Vides monitoringa programma</vt:lpstr>
      <vt:lpstr>Bioloģiskās daudzveidības monitorings</vt:lpstr>
      <vt:lpstr>PowerPoint Presentation</vt:lpstr>
      <vt:lpstr>PowerPoint Presentation</vt:lpstr>
      <vt:lpstr>NATURA 2000 monitorings</vt:lpstr>
      <vt:lpstr>Fona un speciālais monitorings</vt:lpstr>
      <vt:lpstr>Natura 2000 monitorings Latvijas bioloģiskās daudzveidības monitoringa programmas kontekstā</vt:lpstr>
      <vt:lpstr>Monitoringa laika grafiks</vt:lpstr>
    </vt:vector>
  </TitlesOfParts>
  <Company>Hunta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Ainars Aunins</dc:creator>
  <cp:lastModifiedBy>Ainārs Auniņš</cp:lastModifiedBy>
  <cp:revision>100</cp:revision>
  <dcterms:created xsi:type="dcterms:W3CDTF">2013-10-27T16:00:52Z</dcterms:created>
  <dcterms:modified xsi:type="dcterms:W3CDTF">2013-10-29T20:15:04Z</dcterms:modified>
</cp:coreProperties>
</file>